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23"/>
  </p:notesMasterIdLst>
  <p:handoutMasterIdLst>
    <p:handoutMasterId r:id="rId24"/>
  </p:handoutMasterIdLst>
  <p:sldIdLst>
    <p:sldId id="256" r:id="rId2"/>
    <p:sldId id="261" r:id="rId3"/>
    <p:sldId id="300" r:id="rId4"/>
    <p:sldId id="258" r:id="rId5"/>
    <p:sldId id="301" r:id="rId6"/>
    <p:sldId id="302" r:id="rId7"/>
    <p:sldId id="303" r:id="rId8"/>
    <p:sldId id="307" r:id="rId9"/>
    <p:sldId id="305" r:id="rId10"/>
    <p:sldId id="308" r:id="rId11"/>
    <p:sldId id="304" r:id="rId12"/>
    <p:sldId id="263" r:id="rId13"/>
    <p:sldId id="294" r:id="rId14"/>
    <p:sldId id="297" r:id="rId15"/>
    <p:sldId id="295" r:id="rId16"/>
    <p:sldId id="298" r:id="rId17"/>
    <p:sldId id="299" r:id="rId18"/>
    <p:sldId id="266" r:id="rId19"/>
    <p:sldId id="273" r:id="rId20"/>
    <p:sldId id="292" r:id="rId21"/>
    <p:sldId id="293" r:id="rId22"/>
  </p:sldIdLst>
  <p:sldSz cx="9144000" cy="5143500" type="screen16x9"/>
  <p:notesSz cx="6858000" cy="9144000"/>
  <p:embeddedFontLst>
    <p:embeddedFont>
      <p:font typeface="Bebas Neue" panose="020B0606020202050201" pitchFamily="34" charset="0"/>
      <p:regular r:id="rId25"/>
    </p:embeddedFont>
    <p:embeddedFont>
      <p:font typeface="Cambria Math" panose="02040503050406030204" pitchFamily="18" charset="0"/>
      <p:regular r:id="rId26"/>
    </p:embeddedFont>
    <p:embeddedFont>
      <p:font typeface="Nobile" panose="020B0604020202020204" charset="0"/>
      <p:regular r:id="rId27"/>
      <p:bold r:id="rId28"/>
      <p:italic r:id="rId29"/>
      <p:boldItalic r:id="rId30"/>
    </p:embeddedFont>
    <p:embeddedFont>
      <p:font typeface="Nunito Light" pitchFamily="2" charset="0"/>
      <p:regular r:id="rId31"/>
      <p:italic r:id="rId32"/>
    </p:embeddedFont>
    <p:embeddedFont>
      <p:font typeface="PT Sans" panose="020B0503020203020204" pitchFamily="34" charset="0"/>
      <p:regular r:id="rId33"/>
      <p:bold r:id="rId34"/>
      <p:italic r:id="rId35"/>
      <p:boldItalic r:id="rId36"/>
    </p:embeddedFont>
    <p:embeddedFont>
      <p:font typeface="Source Sans 3"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87B0A4-A28B-49DF-B917-CA7616161556}">
  <a:tblStyle styleId="{6387B0A4-A28B-49DF-B917-CA76161615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132B96-28AD-AB88-B429-EDB2A8B06F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E5B75C-9CD5-D481-C42A-821EE0D819B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26C7E8-8EE5-4C4D-B655-73EC113245A3}" type="datetimeFigureOut">
              <a:rPr lang="en-US" smtClean="0"/>
              <a:t>11/3/2023</a:t>
            </a:fld>
            <a:endParaRPr lang="en-US"/>
          </a:p>
        </p:txBody>
      </p:sp>
      <p:sp>
        <p:nvSpPr>
          <p:cNvPr id="4" name="Footer Placeholder 3">
            <a:extLst>
              <a:ext uri="{FF2B5EF4-FFF2-40B4-BE49-F238E27FC236}">
                <a16:creationId xmlns:a16="http://schemas.microsoft.com/office/drawing/2014/main" id="{C85419CC-15F5-C822-8C15-731753269A0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468DD8-97EB-A176-B412-713CE7BE1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C9A379-ED56-4CE6-9FF7-6C2CD05BBEAC}" type="slidenum">
              <a:rPr lang="en-US" smtClean="0"/>
              <a:t>‹#›</a:t>
            </a:fld>
            <a:endParaRPr lang="en-US"/>
          </a:p>
        </p:txBody>
      </p:sp>
    </p:spTree>
    <p:extLst>
      <p:ext uri="{BB962C8B-B14F-4D97-AF65-F5344CB8AC3E}">
        <p14:creationId xmlns:p14="http://schemas.microsoft.com/office/powerpoint/2010/main" val="18865056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5a5fcb3dd5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5a5fcb3dd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5a5fcb3dd5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5a5fcb3dd5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857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5a5fcb3dd5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5a5fcb3dd5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5a5fcb3dd5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5a5fcb3dd5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5a5fcb3dd5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5a5fcb3dd5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5a5fcb3dd5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25a5fcb3dd5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5b1721116e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5b1721116e_1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6950" y="1126425"/>
            <a:ext cx="6350100" cy="2181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4235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5874" y="-478650"/>
            <a:ext cx="10115273" cy="5728899"/>
            <a:chOff x="-15874" y="-478650"/>
            <a:chExt cx="10115273" cy="5728899"/>
          </a:xfrm>
        </p:grpSpPr>
        <p:pic>
          <p:nvPicPr>
            <p:cNvPr id="12" name="Google Shape;12;p2"/>
            <p:cNvPicPr preferRelativeResize="0"/>
            <p:nvPr/>
          </p:nvPicPr>
          <p:blipFill rotWithShape="1">
            <a:blip r:embed="rId2">
              <a:alphaModFix/>
            </a:blip>
            <a:srcRect l="56557" b="69285"/>
            <a:stretch/>
          </p:blipFill>
          <p:spPr>
            <a:xfrm rot="-8314475">
              <a:off x="7107700" y="-33513"/>
              <a:ext cx="1836497" cy="1298427"/>
            </a:xfrm>
            <a:prstGeom prst="rect">
              <a:avLst/>
            </a:prstGeom>
            <a:noFill/>
            <a:ln>
              <a:noFill/>
            </a:ln>
          </p:spPr>
        </p:pic>
        <p:pic>
          <p:nvPicPr>
            <p:cNvPr id="13" name="Google Shape;13;p2"/>
            <p:cNvPicPr preferRelativeResize="0"/>
            <p:nvPr/>
          </p:nvPicPr>
          <p:blipFill rotWithShape="1">
            <a:blip r:embed="rId3">
              <a:alphaModFix/>
            </a:blip>
            <a:srcRect t="55168" r="24969" b="8433"/>
            <a:stretch/>
          </p:blipFill>
          <p:spPr>
            <a:xfrm rot="5400000">
              <a:off x="-610437" y="1361975"/>
              <a:ext cx="2309375" cy="1120249"/>
            </a:xfrm>
            <a:prstGeom prst="rect">
              <a:avLst/>
            </a:prstGeom>
            <a:noFill/>
            <a:ln>
              <a:noFill/>
            </a:ln>
          </p:spPr>
        </p:pic>
        <p:pic>
          <p:nvPicPr>
            <p:cNvPr id="14" name="Google Shape;14;p2"/>
            <p:cNvPicPr preferRelativeResize="0"/>
            <p:nvPr/>
          </p:nvPicPr>
          <p:blipFill rotWithShape="1">
            <a:blip r:embed="rId4">
              <a:alphaModFix/>
            </a:blip>
            <a:srcRect l="11698" t="17463" r="34214" b="42980"/>
            <a:stretch/>
          </p:blipFill>
          <p:spPr>
            <a:xfrm rot="-2188500">
              <a:off x="7684854" y="3186205"/>
              <a:ext cx="2156941" cy="1577415"/>
            </a:xfrm>
            <a:prstGeom prst="rect">
              <a:avLst/>
            </a:prstGeom>
            <a:noFill/>
            <a:ln>
              <a:noFill/>
            </a:ln>
          </p:spPr>
        </p:pic>
      </p:grpSp>
      <p:grpSp>
        <p:nvGrpSpPr>
          <p:cNvPr id="15" name="Google Shape;15;p2"/>
          <p:cNvGrpSpPr/>
          <p:nvPr/>
        </p:nvGrpSpPr>
        <p:grpSpPr>
          <a:xfrm>
            <a:off x="-206375" y="-69850"/>
            <a:ext cx="9086800" cy="4919150"/>
            <a:chOff x="-206375" y="-69850"/>
            <a:chExt cx="9086800" cy="4919150"/>
          </a:xfrm>
        </p:grpSpPr>
        <p:cxnSp>
          <p:nvCxnSpPr>
            <p:cNvPr id="16" name="Google Shape;16;p2"/>
            <p:cNvCxnSpPr/>
            <p:nvPr/>
          </p:nvCxnSpPr>
          <p:spPr>
            <a:xfrm>
              <a:off x="-206375" y="4849300"/>
              <a:ext cx="4172100" cy="0"/>
            </a:xfrm>
            <a:prstGeom prst="straightConnector1">
              <a:avLst/>
            </a:prstGeom>
            <a:noFill/>
            <a:ln w="19050" cap="flat" cmpd="sng">
              <a:solidFill>
                <a:schemeClr val="accent2"/>
              </a:solidFill>
              <a:prstDash val="solid"/>
              <a:round/>
              <a:headEnd type="none" w="med" len="med"/>
              <a:tailEnd type="none" w="med" len="med"/>
            </a:ln>
          </p:spPr>
        </p:cxnSp>
        <p:cxnSp>
          <p:nvCxnSpPr>
            <p:cNvPr id="17" name="Google Shape;17;p2"/>
            <p:cNvCxnSpPr/>
            <p:nvPr/>
          </p:nvCxnSpPr>
          <p:spPr>
            <a:xfrm>
              <a:off x="-82550" y="254000"/>
              <a:ext cx="3924300" cy="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8;p2"/>
            <p:cNvCxnSpPr/>
            <p:nvPr/>
          </p:nvCxnSpPr>
          <p:spPr>
            <a:xfrm>
              <a:off x="8880425" y="-69850"/>
              <a:ext cx="0" cy="3019500"/>
            </a:xfrm>
            <a:prstGeom prst="straightConnector1">
              <a:avLst/>
            </a:prstGeom>
            <a:noFill/>
            <a:ln w="19050" cap="flat" cmpd="sng">
              <a:solidFill>
                <a:schemeClr val="accent2"/>
              </a:solidFill>
              <a:prstDash val="solid"/>
              <a:round/>
              <a:headEnd type="none" w="med" len="med"/>
              <a:tailEnd type="none" w="med" len="med"/>
            </a:ln>
          </p:spPr>
        </p:cxnSp>
      </p:grpSp>
      <p:grpSp>
        <p:nvGrpSpPr>
          <p:cNvPr id="19" name="Google Shape;19;p2"/>
          <p:cNvGrpSpPr/>
          <p:nvPr/>
        </p:nvGrpSpPr>
        <p:grpSpPr>
          <a:xfrm>
            <a:off x="255775" y="474563"/>
            <a:ext cx="3796625" cy="4457838"/>
            <a:chOff x="255775" y="474563"/>
            <a:chExt cx="3796625" cy="4457838"/>
          </a:xfrm>
        </p:grpSpPr>
        <p:sp>
          <p:nvSpPr>
            <p:cNvPr id="20" name="Google Shape;20;p2"/>
            <p:cNvSpPr/>
            <p:nvPr/>
          </p:nvSpPr>
          <p:spPr>
            <a:xfrm>
              <a:off x="3886200" y="4766200"/>
              <a:ext cx="166200" cy="1662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5775" y="474563"/>
              <a:ext cx="72300" cy="723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478"/>
        <p:cNvGrpSpPr/>
        <p:nvPr/>
      </p:nvGrpSpPr>
      <p:grpSpPr>
        <a:xfrm>
          <a:off x="0" y="0"/>
          <a:ext cx="0" cy="0"/>
          <a:chOff x="0" y="0"/>
          <a:chExt cx="0" cy="0"/>
        </a:xfrm>
      </p:grpSpPr>
      <p:sp>
        <p:nvSpPr>
          <p:cNvPr id="479" name="Google Shape;479;p34"/>
          <p:cNvSpPr txBox="1">
            <a:spLocks noGrp="1"/>
          </p:cNvSpPr>
          <p:nvPr>
            <p:ph type="title" hasCustomPrompt="1"/>
          </p:nvPr>
        </p:nvSpPr>
        <p:spPr>
          <a:xfrm>
            <a:off x="1172500" y="1597850"/>
            <a:ext cx="1398900" cy="5727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80" name="Google Shape;480;p34"/>
          <p:cNvSpPr txBox="1">
            <a:spLocks noGrp="1"/>
          </p:cNvSpPr>
          <p:nvPr>
            <p:ph type="subTitle" idx="1"/>
          </p:nvPr>
        </p:nvSpPr>
        <p:spPr>
          <a:xfrm>
            <a:off x="719938" y="3453013"/>
            <a:ext cx="23040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81" name="Google Shape;481;p34"/>
          <p:cNvSpPr txBox="1">
            <a:spLocks noGrp="1"/>
          </p:cNvSpPr>
          <p:nvPr>
            <p:ph type="subTitle" idx="2"/>
          </p:nvPr>
        </p:nvSpPr>
        <p:spPr>
          <a:xfrm>
            <a:off x="719938" y="3020938"/>
            <a:ext cx="23040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2" name="Google Shape;482;p34"/>
          <p:cNvSpPr txBox="1">
            <a:spLocks noGrp="1"/>
          </p:cNvSpPr>
          <p:nvPr>
            <p:ph type="title" idx="3" hasCustomPrompt="1"/>
          </p:nvPr>
        </p:nvSpPr>
        <p:spPr>
          <a:xfrm>
            <a:off x="3873163" y="1597850"/>
            <a:ext cx="1397700" cy="5727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83" name="Google Shape;483;p34"/>
          <p:cNvSpPr txBox="1">
            <a:spLocks noGrp="1"/>
          </p:cNvSpPr>
          <p:nvPr>
            <p:ph type="subTitle" idx="4"/>
          </p:nvPr>
        </p:nvSpPr>
        <p:spPr>
          <a:xfrm>
            <a:off x="3420003" y="3453013"/>
            <a:ext cx="23040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84" name="Google Shape;484;p34"/>
          <p:cNvSpPr txBox="1">
            <a:spLocks noGrp="1"/>
          </p:cNvSpPr>
          <p:nvPr>
            <p:ph type="subTitle" idx="5"/>
          </p:nvPr>
        </p:nvSpPr>
        <p:spPr>
          <a:xfrm>
            <a:off x="3420003" y="3020938"/>
            <a:ext cx="23040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5" name="Google Shape;485;p34"/>
          <p:cNvSpPr txBox="1">
            <a:spLocks noGrp="1"/>
          </p:cNvSpPr>
          <p:nvPr>
            <p:ph type="title" idx="6" hasCustomPrompt="1"/>
          </p:nvPr>
        </p:nvSpPr>
        <p:spPr>
          <a:xfrm>
            <a:off x="6573226" y="1597850"/>
            <a:ext cx="1397700" cy="5727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86" name="Google Shape;486;p34"/>
          <p:cNvSpPr txBox="1">
            <a:spLocks noGrp="1"/>
          </p:cNvSpPr>
          <p:nvPr>
            <p:ph type="subTitle" idx="7"/>
          </p:nvPr>
        </p:nvSpPr>
        <p:spPr>
          <a:xfrm>
            <a:off x="6120069" y="3453013"/>
            <a:ext cx="2304000" cy="7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487" name="Google Shape;487;p34"/>
          <p:cNvSpPr txBox="1">
            <a:spLocks noGrp="1"/>
          </p:cNvSpPr>
          <p:nvPr>
            <p:ph type="subTitle" idx="8"/>
          </p:nvPr>
        </p:nvSpPr>
        <p:spPr>
          <a:xfrm>
            <a:off x="6120069" y="3020938"/>
            <a:ext cx="2304000" cy="44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488" name="Google Shape;488;p34"/>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89" name="Google Shape;489;p34"/>
          <p:cNvPicPr preferRelativeResize="0"/>
          <p:nvPr/>
        </p:nvPicPr>
        <p:blipFill rotWithShape="1">
          <a:blip r:embed="rId2">
            <a:alphaModFix amt="73000"/>
          </a:blip>
          <a:srcRect l="17211" t="21000" r="17595" b="21352"/>
          <a:stretch/>
        </p:blipFill>
        <p:spPr>
          <a:xfrm>
            <a:off x="8430775" y="2368951"/>
            <a:ext cx="2478325" cy="2191474"/>
          </a:xfrm>
          <a:prstGeom prst="rect">
            <a:avLst/>
          </a:prstGeom>
          <a:noFill/>
          <a:ln>
            <a:noFill/>
          </a:ln>
        </p:spPr>
      </p:pic>
      <p:grpSp>
        <p:nvGrpSpPr>
          <p:cNvPr id="490" name="Google Shape;490;p34"/>
          <p:cNvGrpSpPr/>
          <p:nvPr/>
        </p:nvGrpSpPr>
        <p:grpSpPr>
          <a:xfrm>
            <a:off x="-206375" y="315400"/>
            <a:ext cx="9401100" cy="4524375"/>
            <a:chOff x="-206375" y="315400"/>
            <a:chExt cx="9401100" cy="4524375"/>
          </a:xfrm>
        </p:grpSpPr>
        <p:cxnSp>
          <p:nvCxnSpPr>
            <p:cNvPr id="491" name="Google Shape;491;p34"/>
            <p:cNvCxnSpPr/>
            <p:nvPr/>
          </p:nvCxnSpPr>
          <p:spPr>
            <a:xfrm>
              <a:off x="-206375" y="315400"/>
              <a:ext cx="9401100" cy="0"/>
            </a:xfrm>
            <a:prstGeom prst="straightConnector1">
              <a:avLst/>
            </a:prstGeom>
            <a:noFill/>
            <a:ln w="19050" cap="flat" cmpd="sng">
              <a:solidFill>
                <a:schemeClr val="accent2"/>
              </a:solidFill>
              <a:prstDash val="solid"/>
              <a:round/>
              <a:headEnd type="none" w="med" len="med"/>
              <a:tailEnd type="none" w="med" len="med"/>
            </a:ln>
          </p:spPr>
        </p:cxnSp>
        <p:cxnSp>
          <p:nvCxnSpPr>
            <p:cNvPr id="492" name="Google Shape;492;p34"/>
            <p:cNvCxnSpPr/>
            <p:nvPr/>
          </p:nvCxnSpPr>
          <p:spPr>
            <a:xfrm>
              <a:off x="-206375" y="4839775"/>
              <a:ext cx="9401100" cy="0"/>
            </a:xfrm>
            <a:prstGeom prst="straightConnector1">
              <a:avLst/>
            </a:prstGeom>
            <a:noFill/>
            <a:ln w="19050" cap="flat" cmpd="sng">
              <a:solidFill>
                <a:schemeClr val="accent2"/>
              </a:solidFill>
              <a:prstDash val="solid"/>
              <a:round/>
              <a:headEnd type="none" w="med" len="med"/>
              <a:tailEnd type="none" w="med" len="med"/>
            </a:ln>
          </p:spPr>
        </p:cxnSp>
      </p:grpSp>
      <p:grpSp>
        <p:nvGrpSpPr>
          <p:cNvPr id="493" name="Google Shape;493;p34"/>
          <p:cNvGrpSpPr/>
          <p:nvPr/>
        </p:nvGrpSpPr>
        <p:grpSpPr>
          <a:xfrm>
            <a:off x="275863" y="232300"/>
            <a:ext cx="8580163" cy="3571400"/>
            <a:chOff x="275863" y="232300"/>
            <a:chExt cx="8580163" cy="3571400"/>
          </a:xfrm>
        </p:grpSpPr>
        <p:sp>
          <p:nvSpPr>
            <p:cNvPr id="494" name="Google Shape;494;p34"/>
            <p:cNvSpPr/>
            <p:nvPr/>
          </p:nvSpPr>
          <p:spPr>
            <a:xfrm>
              <a:off x="4488900" y="232300"/>
              <a:ext cx="166200" cy="1662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8689825" y="3637500"/>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75863" y="1227038"/>
              <a:ext cx="72300" cy="723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34"/>
          <p:cNvGrpSpPr/>
          <p:nvPr/>
        </p:nvGrpSpPr>
        <p:grpSpPr>
          <a:xfrm>
            <a:off x="-89200" y="-142874"/>
            <a:ext cx="9337449" cy="3663949"/>
            <a:chOff x="-89200" y="-142874"/>
            <a:chExt cx="9337449" cy="3663949"/>
          </a:xfrm>
        </p:grpSpPr>
        <p:pic>
          <p:nvPicPr>
            <p:cNvPr id="498" name="Google Shape;498;p34"/>
            <p:cNvPicPr preferRelativeResize="0"/>
            <p:nvPr/>
          </p:nvPicPr>
          <p:blipFill rotWithShape="1">
            <a:blip r:embed="rId3">
              <a:alphaModFix/>
            </a:blip>
            <a:srcRect t="55168" r="24969" b="8433"/>
            <a:stretch/>
          </p:blipFill>
          <p:spPr>
            <a:xfrm rot="-5400000">
              <a:off x="8019950" y="283001"/>
              <a:ext cx="1654174" cy="802424"/>
            </a:xfrm>
            <a:prstGeom prst="rect">
              <a:avLst/>
            </a:prstGeom>
            <a:noFill/>
            <a:ln>
              <a:noFill/>
            </a:ln>
          </p:spPr>
        </p:pic>
        <p:pic>
          <p:nvPicPr>
            <p:cNvPr id="499" name="Google Shape;499;p34"/>
            <p:cNvPicPr preferRelativeResize="0"/>
            <p:nvPr/>
          </p:nvPicPr>
          <p:blipFill rotWithShape="1">
            <a:blip r:embed="rId3">
              <a:alphaModFix/>
            </a:blip>
            <a:srcRect t="55168" r="24969" b="8433"/>
            <a:stretch/>
          </p:blipFill>
          <p:spPr>
            <a:xfrm rot="5400000" flipH="1">
              <a:off x="-515075" y="2292776"/>
              <a:ext cx="1654174" cy="802424"/>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15"/>
        <p:cNvGrpSpPr/>
        <p:nvPr/>
      </p:nvGrpSpPr>
      <p:grpSpPr>
        <a:xfrm>
          <a:off x="0" y="0"/>
          <a:ext cx="0" cy="0"/>
          <a:chOff x="0" y="0"/>
          <a:chExt cx="0" cy="0"/>
        </a:xfrm>
      </p:grpSpPr>
      <p:grpSp>
        <p:nvGrpSpPr>
          <p:cNvPr id="516" name="Google Shape;516;p36"/>
          <p:cNvGrpSpPr/>
          <p:nvPr/>
        </p:nvGrpSpPr>
        <p:grpSpPr>
          <a:xfrm>
            <a:off x="-39950" y="1076325"/>
            <a:ext cx="8642175" cy="4275000"/>
            <a:chOff x="-39950" y="1076325"/>
            <a:chExt cx="8642175" cy="4275000"/>
          </a:xfrm>
        </p:grpSpPr>
        <p:cxnSp>
          <p:nvCxnSpPr>
            <p:cNvPr id="517" name="Google Shape;517;p36"/>
            <p:cNvCxnSpPr/>
            <p:nvPr/>
          </p:nvCxnSpPr>
          <p:spPr>
            <a:xfrm rot="10800000">
              <a:off x="-39950" y="4604000"/>
              <a:ext cx="4834200" cy="0"/>
            </a:xfrm>
            <a:prstGeom prst="straightConnector1">
              <a:avLst/>
            </a:prstGeom>
            <a:noFill/>
            <a:ln w="19050" cap="flat" cmpd="sng">
              <a:solidFill>
                <a:schemeClr val="accent2"/>
              </a:solidFill>
              <a:prstDash val="solid"/>
              <a:round/>
              <a:headEnd type="none" w="med" len="med"/>
              <a:tailEnd type="none" w="med" len="med"/>
            </a:ln>
          </p:spPr>
        </p:cxnSp>
        <p:cxnSp>
          <p:nvCxnSpPr>
            <p:cNvPr id="518" name="Google Shape;518;p36"/>
            <p:cNvCxnSpPr/>
            <p:nvPr/>
          </p:nvCxnSpPr>
          <p:spPr>
            <a:xfrm>
              <a:off x="8602225" y="1076325"/>
              <a:ext cx="0" cy="4275000"/>
            </a:xfrm>
            <a:prstGeom prst="straightConnector1">
              <a:avLst/>
            </a:prstGeom>
            <a:noFill/>
            <a:ln w="19050" cap="flat" cmpd="sng">
              <a:solidFill>
                <a:schemeClr val="accent2"/>
              </a:solidFill>
              <a:prstDash val="solid"/>
              <a:round/>
              <a:headEnd type="none" w="med" len="med"/>
              <a:tailEnd type="none" w="med" len="med"/>
            </a:ln>
          </p:spPr>
        </p:cxnSp>
      </p:grpSp>
      <p:grpSp>
        <p:nvGrpSpPr>
          <p:cNvPr id="519" name="Google Shape;519;p36"/>
          <p:cNvGrpSpPr/>
          <p:nvPr/>
        </p:nvGrpSpPr>
        <p:grpSpPr>
          <a:xfrm>
            <a:off x="141725" y="194925"/>
            <a:ext cx="8833950" cy="4796175"/>
            <a:chOff x="141725" y="194925"/>
            <a:chExt cx="8833950" cy="4796175"/>
          </a:xfrm>
        </p:grpSpPr>
        <p:grpSp>
          <p:nvGrpSpPr>
            <p:cNvPr id="520" name="Google Shape;520;p36"/>
            <p:cNvGrpSpPr/>
            <p:nvPr/>
          </p:nvGrpSpPr>
          <p:grpSpPr>
            <a:xfrm>
              <a:off x="141725" y="194925"/>
              <a:ext cx="166200" cy="881400"/>
              <a:chOff x="141725" y="194925"/>
              <a:chExt cx="166200" cy="881400"/>
            </a:xfrm>
          </p:grpSpPr>
          <p:sp>
            <p:nvSpPr>
              <p:cNvPr id="521" name="Google Shape;521;p36"/>
              <p:cNvSpPr/>
              <p:nvPr/>
            </p:nvSpPr>
            <p:spPr>
              <a:xfrm>
                <a:off x="141725" y="194925"/>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141725" y="539500"/>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41725" y="910125"/>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6"/>
            <p:cNvGrpSpPr/>
            <p:nvPr/>
          </p:nvGrpSpPr>
          <p:grpSpPr>
            <a:xfrm>
              <a:off x="8809475" y="4109700"/>
              <a:ext cx="166200" cy="881400"/>
              <a:chOff x="141725" y="194925"/>
              <a:chExt cx="166200" cy="881400"/>
            </a:xfrm>
          </p:grpSpPr>
          <p:sp>
            <p:nvSpPr>
              <p:cNvPr id="525" name="Google Shape;525;p36"/>
              <p:cNvSpPr/>
              <p:nvPr/>
            </p:nvSpPr>
            <p:spPr>
              <a:xfrm>
                <a:off x="141725" y="194925"/>
                <a:ext cx="166200" cy="166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141725" y="539500"/>
                <a:ext cx="166200" cy="166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141725" y="910125"/>
                <a:ext cx="166200" cy="166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36"/>
          <p:cNvGrpSpPr/>
          <p:nvPr/>
        </p:nvGrpSpPr>
        <p:grpSpPr>
          <a:xfrm>
            <a:off x="-296976" y="-235444"/>
            <a:ext cx="9761690" cy="5548644"/>
            <a:chOff x="-296976" y="-235444"/>
            <a:chExt cx="9761690" cy="5548644"/>
          </a:xfrm>
        </p:grpSpPr>
        <p:pic>
          <p:nvPicPr>
            <p:cNvPr id="529" name="Google Shape;529;p36"/>
            <p:cNvPicPr preferRelativeResize="0"/>
            <p:nvPr/>
          </p:nvPicPr>
          <p:blipFill rotWithShape="1">
            <a:blip r:embed="rId2">
              <a:alphaModFix/>
            </a:blip>
            <a:srcRect l="11698" t="17463" r="34214" b="42980"/>
            <a:stretch/>
          </p:blipFill>
          <p:spPr>
            <a:xfrm rot="4043687">
              <a:off x="-253832" y="3910560"/>
              <a:ext cx="1449312" cy="1059930"/>
            </a:xfrm>
            <a:prstGeom prst="rect">
              <a:avLst/>
            </a:prstGeom>
            <a:noFill/>
            <a:ln>
              <a:noFill/>
            </a:ln>
          </p:spPr>
        </p:pic>
        <p:pic>
          <p:nvPicPr>
            <p:cNvPr id="530" name="Google Shape;530;p36"/>
            <p:cNvPicPr preferRelativeResize="0"/>
            <p:nvPr/>
          </p:nvPicPr>
          <p:blipFill rotWithShape="1">
            <a:blip r:embed="rId2">
              <a:alphaModFix/>
            </a:blip>
            <a:srcRect l="11698" t="17463" r="34214" b="42980"/>
            <a:stretch/>
          </p:blipFill>
          <p:spPr>
            <a:xfrm rot="-6730539">
              <a:off x="7975768" y="105661"/>
              <a:ext cx="1449312" cy="1059929"/>
            </a:xfrm>
            <a:prstGeom prst="rect">
              <a:avLst/>
            </a:prstGeom>
            <a:noFill/>
            <a:ln>
              <a:noFill/>
            </a:ln>
          </p:spPr>
        </p:pic>
      </p:grpSp>
      <p:grpSp>
        <p:nvGrpSpPr>
          <p:cNvPr id="531" name="Google Shape;531;p36"/>
          <p:cNvGrpSpPr/>
          <p:nvPr/>
        </p:nvGrpSpPr>
        <p:grpSpPr>
          <a:xfrm>
            <a:off x="-1532225" y="-1311412"/>
            <a:ext cx="8465283" cy="4843050"/>
            <a:chOff x="-1532225" y="-1311412"/>
            <a:chExt cx="8465283" cy="4843050"/>
          </a:xfrm>
        </p:grpSpPr>
        <p:pic>
          <p:nvPicPr>
            <p:cNvPr id="532" name="Google Shape;532;p36"/>
            <p:cNvPicPr preferRelativeResize="0"/>
            <p:nvPr/>
          </p:nvPicPr>
          <p:blipFill rotWithShape="1">
            <a:blip r:embed="rId3">
              <a:alphaModFix amt="73000"/>
            </a:blip>
            <a:srcRect l="17211" t="21000" r="17595" b="21352"/>
            <a:stretch/>
          </p:blipFill>
          <p:spPr>
            <a:xfrm>
              <a:off x="-1532225" y="1546088"/>
              <a:ext cx="2245458" cy="1985550"/>
            </a:xfrm>
            <a:prstGeom prst="rect">
              <a:avLst/>
            </a:prstGeom>
            <a:noFill/>
            <a:ln>
              <a:noFill/>
            </a:ln>
          </p:spPr>
        </p:pic>
        <p:pic>
          <p:nvPicPr>
            <p:cNvPr id="533" name="Google Shape;533;p36"/>
            <p:cNvPicPr preferRelativeResize="0"/>
            <p:nvPr/>
          </p:nvPicPr>
          <p:blipFill rotWithShape="1">
            <a:blip r:embed="rId3">
              <a:alphaModFix amt="73000"/>
            </a:blip>
            <a:srcRect l="17211" t="21000" r="17595" b="21352"/>
            <a:stretch/>
          </p:blipFill>
          <p:spPr>
            <a:xfrm>
              <a:off x="4687600" y="-1311412"/>
              <a:ext cx="2245458" cy="198555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4"/>
        <p:cNvGrpSpPr/>
        <p:nvPr/>
      </p:nvGrpSpPr>
      <p:grpSpPr>
        <a:xfrm>
          <a:off x="0" y="0"/>
          <a:ext cx="0" cy="0"/>
          <a:chOff x="0" y="0"/>
          <a:chExt cx="0" cy="0"/>
        </a:xfrm>
      </p:grpSpPr>
      <p:grpSp>
        <p:nvGrpSpPr>
          <p:cNvPr id="535" name="Google Shape;535;p37"/>
          <p:cNvGrpSpPr/>
          <p:nvPr/>
        </p:nvGrpSpPr>
        <p:grpSpPr>
          <a:xfrm>
            <a:off x="-712125" y="-888702"/>
            <a:ext cx="10790825" cy="6901027"/>
            <a:chOff x="-712125" y="-888702"/>
            <a:chExt cx="10790825" cy="6901027"/>
          </a:xfrm>
        </p:grpSpPr>
        <p:pic>
          <p:nvPicPr>
            <p:cNvPr id="536" name="Google Shape;536;p37"/>
            <p:cNvPicPr preferRelativeResize="0"/>
            <p:nvPr/>
          </p:nvPicPr>
          <p:blipFill rotWithShape="1">
            <a:blip r:embed="rId2">
              <a:alphaModFix/>
            </a:blip>
            <a:srcRect t="14687" r="36126" b="28690"/>
            <a:stretch/>
          </p:blipFill>
          <p:spPr>
            <a:xfrm rot="-9175467">
              <a:off x="-409295" y="3816619"/>
              <a:ext cx="2060765" cy="1826817"/>
            </a:xfrm>
            <a:prstGeom prst="rect">
              <a:avLst/>
            </a:prstGeom>
            <a:noFill/>
            <a:ln>
              <a:noFill/>
            </a:ln>
          </p:spPr>
        </p:pic>
        <p:pic>
          <p:nvPicPr>
            <p:cNvPr id="537" name="Google Shape;537;p37"/>
            <p:cNvPicPr preferRelativeResize="0"/>
            <p:nvPr/>
          </p:nvPicPr>
          <p:blipFill rotWithShape="1">
            <a:blip r:embed="rId2">
              <a:alphaModFix/>
            </a:blip>
            <a:srcRect t="14687" r="36126" b="28690"/>
            <a:stretch/>
          </p:blipFill>
          <p:spPr>
            <a:xfrm rot="-8720111">
              <a:off x="7518419" y="-435975"/>
              <a:ext cx="2200788" cy="1950948"/>
            </a:xfrm>
            <a:prstGeom prst="rect">
              <a:avLst/>
            </a:prstGeom>
            <a:noFill/>
            <a:ln>
              <a:noFill/>
            </a:ln>
          </p:spPr>
        </p:pic>
      </p:grpSp>
      <p:grpSp>
        <p:nvGrpSpPr>
          <p:cNvPr id="538" name="Google Shape;538;p37"/>
          <p:cNvGrpSpPr/>
          <p:nvPr/>
        </p:nvGrpSpPr>
        <p:grpSpPr>
          <a:xfrm>
            <a:off x="2344500" y="1782838"/>
            <a:ext cx="8208108" cy="4481100"/>
            <a:chOff x="2344500" y="1782838"/>
            <a:chExt cx="8208108" cy="4481100"/>
          </a:xfrm>
        </p:grpSpPr>
        <p:pic>
          <p:nvPicPr>
            <p:cNvPr id="539" name="Google Shape;539;p37"/>
            <p:cNvPicPr preferRelativeResize="0"/>
            <p:nvPr/>
          </p:nvPicPr>
          <p:blipFill rotWithShape="1">
            <a:blip r:embed="rId3">
              <a:alphaModFix amt="73000"/>
            </a:blip>
            <a:srcRect l="17211" t="21000" r="17595" b="21352"/>
            <a:stretch/>
          </p:blipFill>
          <p:spPr>
            <a:xfrm>
              <a:off x="2344500" y="4278388"/>
              <a:ext cx="2245458" cy="1985550"/>
            </a:xfrm>
            <a:prstGeom prst="rect">
              <a:avLst/>
            </a:prstGeom>
            <a:noFill/>
            <a:ln>
              <a:noFill/>
            </a:ln>
          </p:spPr>
        </p:pic>
        <p:pic>
          <p:nvPicPr>
            <p:cNvPr id="540" name="Google Shape;540;p37"/>
            <p:cNvPicPr preferRelativeResize="0"/>
            <p:nvPr/>
          </p:nvPicPr>
          <p:blipFill rotWithShape="1">
            <a:blip r:embed="rId3">
              <a:alphaModFix amt="73000"/>
            </a:blip>
            <a:srcRect l="17211" t="21000" r="17595" b="21352"/>
            <a:stretch/>
          </p:blipFill>
          <p:spPr>
            <a:xfrm>
              <a:off x="8307150" y="1782838"/>
              <a:ext cx="2245458" cy="1985550"/>
            </a:xfrm>
            <a:prstGeom prst="rect">
              <a:avLst/>
            </a:prstGeom>
            <a:noFill/>
            <a:ln>
              <a:noFill/>
            </a:ln>
          </p:spPr>
        </p:pic>
      </p:grpSp>
      <p:grpSp>
        <p:nvGrpSpPr>
          <p:cNvPr id="541" name="Google Shape;541;p37"/>
          <p:cNvGrpSpPr/>
          <p:nvPr/>
        </p:nvGrpSpPr>
        <p:grpSpPr>
          <a:xfrm>
            <a:off x="-39950" y="403475"/>
            <a:ext cx="9668400" cy="4352925"/>
            <a:chOff x="-39950" y="403475"/>
            <a:chExt cx="9668400" cy="4352925"/>
          </a:xfrm>
        </p:grpSpPr>
        <p:cxnSp>
          <p:nvCxnSpPr>
            <p:cNvPr id="542" name="Google Shape;542;p37"/>
            <p:cNvCxnSpPr/>
            <p:nvPr/>
          </p:nvCxnSpPr>
          <p:spPr>
            <a:xfrm rot="10800000">
              <a:off x="-39950" y="403475"/>
              <a:ext cx="4834200" cy="0"/>
            </a:xfrm>
            <a:prstGeom prst="straightConnector1">
              <a:avLst/>
            </a:prstGeom>
            <a:noFill/>
            <a:ln w="19050" cap="flat" cmpd="sng">
              <a:solidFill>
                <a:schemeClr val="accent2"/>
              </a:solidFill>
              <a:prstDash val="solid"/>
              <a:round/>
              <a:headEnd type="none" w="med" len="med"/>
              <a:tailEnd type="none" w="med" len="med"/>
            </a:ln>
          </p:spPr>
        </p:cxnSp>
        <p:cxnSp>
          <p:nvCxnSpPr>
            <p:cNvPr id="543" name="Google Shape;543;p37"/>
            <p:cNvCxnSpPr/>
            <p:nvPr/>
          </p:nvCxnSpPr>
          <p:spPr>
            <a:xfrm rot="10800000">
              <a:off x="4794250" y="4756400"/>
              <a:ext cx="4834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544" name="Google Shape;544;p37"/>
          <p:cNvGrpSpPr/>
          <p:nvPr/>
        </p:nvGrpSpPr>
        <p:grpSpPr>
          <a:xfrm>
            <a:off x="165700" y="888450"/>
            <a:ext cx="8567250" cy="2918925"/>
            <a:chOff x="165700" y="888450"/>
            <a:chExt cx="8567250" cy="2918925"/>
          </a:xfrm>
        </p:grpSpPr>
        <p:sp>
          <p:nvSpPr>
            <p:cNvPr id="545" name="Google Shape;545;p37"/>
            <p:cNvSpPr/>
            <p:nvPr/>
          </p:nvSpPr>
          <p:spPr>
            <a:xfrm>
              <a:off x="8566750" y="3641175"/>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165700" y="888450"/>
              <a:ext cx="166200" cy="166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7"/>
          <p:cNvSpPr txBox="1">
            <a:spLocks noGrp="1"/>
          </p:cNvSpPr>
          <p:nvPr>
            <p:ph type="subTitle" idx="1"/>
          </p:nvPr>
        </p:nvSpPr>
        <p:spPr>
          <a:xfrm>
            <a:off x="720000" y="1541950"/>
            <a:ext cx="4950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82" name="Google Shape;82;p7"/>
          <p:cNvGrpSpPr/>
          <p:nvPr/>
        </p:nvGrpSpPr>
        <p:grpSpPr>
          <a:xfrm>
            <a:off x="-206375" y="315400"/>
            <a:ext cx="9389425" cy="4527300"/>
            <a:chOff x="-206375" y="315400"/>
            <a:chExt cx="9389425" cy="4527300"/>
          </a:xfrm>
        </p:grpSpPr>
        <p:cxnSp>
          <p:nvCxnSpPr>
            <p:cNvPr id="83" name="Google Shape;83;p7"/>
            <p:cNvCxnSpPr/>
            <p:nvPr/>
          </p:nvCxnSpPr>
          <p:spPr>
            <a:xfrm>
              <a:off x="-206375" y="315400"/>
              <a:ext cx="8634000" cy="0"/>
            </a:xfrm>
            <a:prstGeom prst="straightConnector1">
              <a:avLst/>
            </a:prstGeom>
            <a:noFill/>
            <a:ln w="19050" cap="flat" cmpd="sng">
              <a:solidFill>
                <a:schemeClr val="accent2"/>
              </a:solidFill>
              <a:prstDash val="solid"/>
              <a:round/>
              <a:headEnd type="none" w="med" len="med"/>
              <a:tailEnd type="none" w="med" len="med"/>
            </a:ln>
          </p:spPr>
        </p:cxnSp>
        <p:cxnSp>
          <p:nvCxnSpPr>
            <p:cNvPr id="84" name="Google Shape;84;p7"/>
            <p:cNvCxnSpPr/>
            <p:nvPr/>
          </p:nvCxnSpPr>
          <p:spPr>
            <a:xfrm>
              <a:off x="1643150" y="4842700"/>
              <a:ext cx="7539900" cy="0"/>
            </a:xfrm>
            <a:prstGeom prst="straightConnector1">
              <a:avLst/>
            </a:prstGeom>
            <a:noFill/>
            <a:ln w="19050" cap="flat" cmpd="sng">
              <a:solidFill>
                <a:schemeClr val="accent2"/>
              </a:solidFill>
              <a:prstDash val="solid"/>
              <a:round/>
              <a:headEnd type="none" w="med" len="med"/>
              <a:tailEnd type="none" w="med" len="med"/>
            </a:ln>
          </p:spPr>
        </p:cxnSp>
      </p:grpSp>
      <p:sp>
        <p:nvSpPr>
          <p:cNvPr id="85" name="Google Shape;85;p7"/>
          <p:cNvSpPr/>
          <p:nvPr/>
        </p:nvSpPr>
        <p:spPr>
          <a:xfrm>
            <a:off x="267925" y="503338"/>
            <a:ext cx="72300" cy="723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7"/>
          <p:cNvGrpSpPr/>
          <p:nvPr/>
        </p:nvGrpSpPr>
        <p:grpSpPr>
          <a:xfrm>
            <a:off x="-431398" y="-324476"/>
            <a:ext cx="9575397" cy="6149150"/>
            <a:chOff x="-431398" y="-324476"/>
            <a:chExt cx="9575397" cy="6149150"/>
          </a:xfrm>
        </p:grpSpPr>
        <p:pic>
          <p:nvPicPr>
            <p:cNvPr id="87" name="Google Shape;87;p7"/>
            <p:cNvPicPr preferRelativeResize="0"/>
            <p:nvPr/>
          </p:nvPicPr>
          <p:blipFill rotWithShape="1">
            <a:blip r:embed="rId2">
              <a:alphaModFix/>
            </a:blip>
            <a:srcRect t="14687" r="36126" b="28690"/>
            <a:stretch/>
          </p:blipFill>
          <p:spPr>
            <a:xfrm rot="5551764">
              <a:off x="-511099" y="3641555"/>
              <a:ext cx="2268625" cy="2011065"/>
            </a:xfrm>
            <a:prstGeom prst="rect">
              <a:avLst/>
            </a:prstGeom>
            <a:noFill/>
            <a:ln>
              <a:noFill/>
            </a:ln>
          </p:spPr>
        </p:pic>
        <p:pic>
          <p:nvPicPr>
            <p:cNvPr id="88" name="Google Shape;88;p7"/>
            <p:cNvPicPr preferRelativeResize="0"/>
            <p:nvPr/>
          </p:nvPicPr>
          <p:blipFill rotWithShape="1">
            <a:blip r:embed="rId3">
              <a:alphaModFix/>
            </a:blip>
            <a:srcRect t="55168" r="24969" b="8433"/>
            <a:stretch/>
          </p:blipFill>
          <p:spPr>
            <a:xfrm rot="-5400000">
              <a:off x="7385237" y="285313"/>
              <a:ext cx="2368551" cy="1148974"/>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5"/>
        <p:cNvGrpSpPr/>
        <p:nvPr/>
      </p:nvGrpSpPr>
      <p:grpSpPr>
        <a:xfrm>
          <a:off x="0" y="0"/>
          <a:ext cx="0" cy="0"/>
          <a:chOff x="0" y="0"/>
          <a:chExt cx="0" cy="0"/>
        </a:xfrm>
      </p:grpSpPr>
      <p:sp>
        <p:nvSpPr>
          <p:cNvPr id="136" name="Google Shape;13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13"/>
          <p:cNvSpPr txBox="1">
            <a:spLocks noGrp="1"/>
          </p:cNvSpPr>
          <p:nvPr>
            <p:ph type="subTitle" idx="1"/>
          </p:nvPr>
        </p:nvSpPr>
        <p:spPr>
          <a:xfrm>
            <a:off x="720000" y="2116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13"/>
          <p:cNvSpPr txBox="1">
            <a:spLocks noGrp="1"/>
          </p:cNvSpPr>
          <p:nvPr>
            <p:ph type="subTitle" idx="2"/>
          </p:nvPr>
        </p:nvSpPr>
        <p:spPr>
          <a:xfrm>
            <a:off x="3419269" y="2116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13"/>
          <p:cNvSpPr txBox="1">
            <a:spLocks noGrp="1"/>
          </p:cNvSpPr>
          <p:nvPr>
            <p:ph type="subTitle" idx="3"/>
          </p:nvPr>
        </p:nvSpPr>
        <p:spPr>
          <a:xfrm>
            <a:off x="720000" y="3550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0" name="Google Shape;140;p13"/>
          <p:cNvSpPr txBox="1">
            <a:spLocks noGrp="1"/>
          </p:cNvSpPr>
          <p:nvPr>
            <p:ph type="subTitle" idx="4"/>
          </p:nvPr>
        </p:nvSpPr>
        <p:spPr>
          <a:xfrm>
            <a:off x="3419269" y="3550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13"/>
          <p:cNvSpPr txBox="1">
            <a:spLocks noGrp="1"/>
          </p:cNvSpPr>
          <p:nvPr>
            <p:ph type="subTitle" idx="5"/>
          </p:nvPr>
        </p:nvSpPr>
        <p:spPr>
          <a:xfrm>
            <a:off x="6118545" y="2116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3"/>
          <p:cNvSpPr txBox="1">
            <a:spLocks noGrp="1"/>
          </p:cNvSpPr>
          <p:nvPr>
            <p:ph type="subTitle" idx="6"/>
          </p:nvPr>
        </p:nvSpPr>
        <p:spPr>
          <a:xfrm>
            <a:off x="6118545" y="3550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3" name="Google Shape;143;p13"/>
          <p:cNvSpPr txBox="1">
            <a:spLocks noGrp="1"/>
          </p:cNvSpPr>
          <p:nvPr>
            <p:ph type="title" idx="7" hasCustomPrompt="1"/>
          </p:nvPr>
        </p:nvSpPr>
        <p:spPr>
          <a:xfrm>
            <a:off x="818402" y="1344783"/>
            <a:ext cx="734700" cy="447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title" idx="8" hasCustomPrompt="1"/>
          </p:nvPr>
        </p:nvSpPr>
        <p:spPr>
          <a:xfrm>
            <a:off x="818402" y="2778191"/>
            <a:ext cx="734700" cy="447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title" idx="9" hasCustomPrompt="1"/>
          </p:nvPr>
        </p:nvSpPr>
        <p:spPr>
          <a:xfrm>
            <a:off x="3517677" y="1344783"/>
            <a:ext cx="734700" cy="447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a:spLocks noGrp="1"/>
          </p:cNvSpPr>
          <p:nvPr>
            <p:ph type="title" idx="13" hasCustomPrompt="1"/>
          </p:nvPr>
        </p:nvSpPr>
        <p:spPr>
          <a:xfrm>
            <a:off x="3517677" y="2778191"/>
            <a:ext cx="734700" cy="447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title" idx="14" hasCustomPrompt="1"/>
          </p:nvPr>
        </p:nvSpPr>
        <p:spPr>
          <a:xfrm>
            <a:off x="6216952" y="1344783"/>
            <a:ext cx="734700" cy="447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15" hasCustomPrompt="1"/>
          </p:nvPr>
        </p:nvSpPr>
        <p:spPr>
          <a:xfrm>
            <a:off x="6216952" y="2778191"/>
            <a:ext cx="734700" cy="4476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13"/>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1" name="Google Shape;151;p13"/>
          <p:cNvSpPr txBox="1">
            <a:spLocks noGrp="1"/>
          </p:cNvSpPr>
          <p:nvPr>
            <p:ph type="subTitle" idx="18"/>
          </p:nvPr>
        </p:nvSpPr>
        <p:spPr>
          <a:xfrm>
            <a:off x="611855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13"/>
          <p:cNvSpPr txBox="1">
            <a:spLocks noGrp="1"/>
          </p:cNvSpPr>
          <p:nvPr>
            <p:ph type="subTitle" idx="19"/>
          </p:nvPr>
        </p:nvSpPr>
        <p:spPr>
          <a:xfrm>
            <a:off x="720000"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13"/>
          <p:cNvSpPr txBox="1">
            <a:spLocks noGrp="1"/>
          </p:cNvSpPr>
          <p:nvPr>
            <p:ph type="subTitle" idx="20"/>
          </p:nvPr>
        </p:nvSpPr>
        <p:spPr>
          <a:xfrm>
            <a:off x="3419275"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13"/>
          <p:cNvSpPr txBox="1">
            <a:spLocks noGrp="1"/>
          </p:cNvSpPr>
          <p:nvPr>
            <p:ph type="subTitle" idx="21"/>
          </p:nvPr>
        </p:nvSpPr>
        <p:spPr>
          <a:xfrm>
            <a:off x="6118550"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55" name="Google Shape;155;p13"/>
          <p:cNvGrpSpPr/>
          <p:nvPr/>
        </p:nvGrpSpPr>
        <p:grpSpPr>
          <a:xfrm>
            <a:off x="-206375" y="4849300"/>
            <a:ext cx="9448950" cy="0"/>
            <a:chOff x="-206375" y="4849300"/>
            <a:chExt cx="9448950" cy="0"/>
          </a:xfrm>
        </p:grpSpPr>
        <p:cxnSp>
          <p:nvCxnSpPr>
            <p:cNvPr id="156" name="Google Shape;156;p13"/>
            <p:cNvCxnSpPr/>
            <p:nvPr/>
          </p:nvCxnSpPr>
          <p:spPr>
            <a:xfrm>
              <a:off x="-206375" y="4849300"/>
              <a:ext cx="3714900" cy="0"/>
            </a:xfrm>
            <a:prstGeom prst="straightConnector1">
              <a:avLst/>
            </a:prstGeom>
            <a:noFill/>
            <a:ln w="19050" cap="flat" cmpd="sng">
              <a:solidFill>
                <a:schemeClr val="accent2"/>
              </a:solidFill>
              <a:prstDash val="solid"/>
              <a:round/>
              <a:headEnd type="none" w="med" len="med"/>
              <a:tailEnd type="none" w="med" len="med"/>
            </a:ln>
          </p:spPr>
        </p:cxnSp>
        <p:cxnSp>
          <p:nvCxnSpPr>
            <p:cNvPr id="157" name="Google Shape;157;p13"/>
            <p:cNvCxnSpPr/>
            <p:nvPr/>
          </p:nvCxnSpPr>
          <p:spPr>
            <a:xfrm>
              <a:off x="5527675" y="4849300"/>
              <a:ext cx="37149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58" name="Google Shape;158;p13"/>
          <p:cNvGrpSpPr/>
          <p:nvPr/>
        </p:nvGrpSpPr>
        <p:grpSpPr>
          <a:xfrm>
            <a:off x="-629181" y="-513011"/>
            <a:ext cx="10419308" cy="5808911"/>
            <a:chOff x="-629181" y="-513011"/>
            <a:chExt cx="10419308" cy="5808911"/>
          </a:xfrm>
        </p:grpSpPr>
        <p:pic>
          <p:nvPicPr>
            <p:cNvPr id="159" name="Google Shape;159;p13"/>
            <p:cNvPicPr preferRelativeResize="0"/>
            <p:nvPr/>
          </p:nvPicPr>
          <p:blipFill rotWithShape="1">
            <a:blip r:embed="rId2">
              <a:alphaModFix/>
            </a:blip>
            <a:srcRect t="55168" r="24969" b="8433"/>
            <a:stretch/>
          </p:blipFill>
          <p:spPr>
            <a:xfrm>
              <a:off x="3708009" y="4457650"/>
              <a:ext cx="1728024" cy="838250"/>
            </a:xfrm>
            <a:prstGeom prst="rect">
              <a:avLst/>
            </a:prstGeom>
            <a:noFill/>
            <a:ln>
              <a:noFill/>
            </a:ln>
          </p:spPr>
        </p:pic>
        <p:pic>
          <p:nvPicPr>
            <p:cNvPr id="160" name="Google Shape;160;p13"/>
            <p:cNvPicPr preferRelativeResize="0"/>
            <p:nvPr/>
          </p:nvPicPr>
          <p:blipFill rotWithShape="1">
            <a:blip r:embed="rId3">
              <a:alphaModFix/>
            </a:blip>
            <a:srcRect l="56557" b="69285"/>
            <a:stretch/>
          </p:blipFill>
          <p:spPr>
            <a:xfrm rot="5933220">
              <a:off x="-764150" y="-154713"/>
              <a:ext cx="1836496" cy="1298428"/>
            </a:xfrm>
            <a:prstGeom prst="rect">
              <a:avLst/>
            </a:prstGeom>
            <a:noFill/>
            <a:ln>
              <a:noFill/>
            </a:ln>
          </p:spPr>
        </p:pic>
        <p:pic>
          <p:nvPicPr>
            <p:cNvPr id="161" name="Google Shape;161;p13"/>
            <p:cNvPicPr preferRelativeResize="0"/>
            <p:nvPr/>
          </p:nvPicPr>
          <p:blipFill rotWithShape="1">
            <a:blip r:embed="rId4">
              <a:alphaModFix/>
            </a:blip>
            <a:srcRect l="11698" t="17463" r="34214" b="42980"/>
            <a:stretch/>
          </p:blipFill>
          <p:spPr>
            <a:xfrm rot="-5037752">
              <a:off x="8207869" y="235788"/>
              <a:ext cx="1726938" cy="1262951"/>
            </a:xfrm>
            <a:prstGeom prst="rect">
              <a:avLst/>
            </a:prstGeom>
            <a:noFill/>
            <a:ln>
              <a:noFill/>
            </a:ln>
          </p:spPr>
        </p:pic>
      </p:grpSp>
      <p:grpSp>
        <p:nvGrpSpPr>
          <p:cNvPr id="162" name="Google Shape;162;p13"/>
          <p:cNvGrpSpPr/>
          <p:nvPr/>
        </p:nvGrpSpPr>
        <p:grpSpPr>
          <a:xfrm>
            <a:off x="713225" y="192750"/>
            <a:ext cx="8270800" cy="1877625"/>
            <a:chOff x="713225" y="192750"/>
            <a:chExt cx="8270800" cy="1877625"/>
          </a:xfrm>
        </p:grpSpPr>
        <p:sp>
          <p:nvSpPr>
            <p:cNvPr id="163" name="Google Shape;163;p13"/>
            <p:cNvSpPr/>
            <p:nvPr/>
          </p:nvSpPr>
          <p:spPr>
            <a:xfrm>
              <a:off x="713225" y="192750"/>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8817825" y="1904175"/>
              <a:ext cx="166200" cy="1662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1675050" y="1792363"/>
            <a:ext cx="12551508" cy="2883925"/>
            <a:chOff x="-1675050" y="1792363"/>
            <a:chExt cx="12551508" cy="2883925"/>
          </a:xfrm>
        </p:grpSpPr>
        <p:pic>
          <p:nvPicPr>
            <p:cNvPr id="166" name="Google Shape;166;p13"/>
            <p:cNvPicPr preferRelativeResize="0"/>
            <p:nvPr/>
          </p:nvPicPr>
          <p:blipFill rotWithShape="1">
            <a:blip r:embed="rId5">
              <a:alphaModFix amt="73000"/>
            </a:blip>
            <a:srcRect l="17211" t="21000" r="17595" b="21352"/>
            <a:stretch/>
          </p:blipFill>
          <p:spPr>
            <a:xfrm>
              <a:off x="-1675050" y="1792363"/>
              <a:ext cx="2245458" cy="1985550"/>
            </a:xfrm>
            <a:prstGeom prst="rect">
              <a:avLst/>
            </a:prstGeom>
            <a:noFill/>
            <a:ln>
              <a:noFill/>
            </a:ln>
          </p:spPr>
        </p:pic>
        <p:pic>
          <p:nvPicPr>
            <p:cNvPr id="167" name="Google Shape;167;p13"/>
            <p:cNvPicPr preferRelativeResize="0"/>
            <p:nvPr/>
          </p:nvPicPr>
          <p:blipFill rotWithShape="1">
            <a:blip r:embed="rId5">
              <a:alphaModFix amt="73000"/>
            </a:blip>
            <a:srcRect l="17211" t="21000" r="17595" b="21352"/>
            <a:stretch/>
          </p:blipFill>
          <p:spPr>
            <a:xfrm>
              <a:off x="8631000" y="2690738"/>
              <a:ext cx="2245458" cy="198555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5">
  <p:cSld name="CUSTOM_4_1_1_1_1">
    <p:spTree>
      <p:nvGrpSpPr>
        <p:cNvPr id="1" name="Shape 248"/>
        <p:cNvGrpSpPr/>
        <p:nvPr/>
      </p:nvGrpSpPr>
      <p:grpSpPr>
        <a:xfrm>
          <a:off x="0" y="0"/>
          <a:ext cx="0" cy="0"/>
          <a:chOff x="0" y="0"/>
          <a:chExt cx="0" cy="0"/>
        </a:xfrm>
      </p:grpSpPr>
      <p:sp>
        <p:nvSpPr>
          <p:cNvPr id="249" name="Google Shape;249;p20"/>
          <p:cNvSpPr txBox="1">
            <a:spLocks noGrp="1"/>
          </p:cNvSpPr>
          <p:nvPr>
            <p:ph type="subTitle" idx="1"/>
          </p:nvPr>
        </p:nvSpPr>
        <p:spPr>
          <a:xfrm>
            <a:off x="850900" y="1394025"/>
            <a:ext cx="7467600" cy="27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250" name="Google Shape;25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1" name="Google Shape;251;p20"/>
          <p:cNvGrpSpPr/>
          <p:nvPr/>
        </p:nvGrpSpPr>
        <p:grpSpPr>
          <a:xfrm>
            <a:off x="381000" y="-52900"/>
            <a:ext cx="8286750" cy="5262225"/>
            <a:chOff x="381000" y="-52900"/>
            <a:chExt cx="8286750" cy="5262225"/>
          </a:xfrm>
        </p:grpSpPr>
        <p:cxnSp>
          <p:nvCxnSpPr>
            <p:cNvPr id="252" name="Google Shape;252;p20"/>
            <p:cNvCxnSpPr/>
            <p:nvPr/>
          </p:nvCxnSpPr>
          <p:spPr>
            <a:xfrm>
              <a:off x="381000" y="-52900"/>
              <a:ext cx="0" cy="3804900"/>
            </a:xfrm>
            <a:prstGeom prst="straightConnector1">
              <a:avLst/>
            </a:prstGeom>
            <a:noFill/>
            <a:ln w="19050" cap="flat" cmpd="sng">
              <a:solidFill>
                <a:schemeClr val="accent2"/>
              </a:solidFill>
              <a:prstDash val="solid"/>
              <a:round/>
              <a:headEnd type="none" w="med" len="med"/>
              <a:tailEnd type="none" w="med" len="med"/>
            </a:ln>
          </p:spPr>
        </p:cxnSp>
        <p:cxnSp>
          <p:nvCxnSpPr>
            <p:cNvPr id="253" name="Google Shape;253;p20"/>
            <p:cNvCxnSpPr/>
            <p:nvPr/>
          </p:nvCxnSpPr>
          <p:spPr>
            <a:xfrm>
              <a:off x="8667750" y="1404425"/>
              <a:ext cx="0" cy="3804900"/>
            </a:xfrm>
            <a:prstGeom prst="straightConnector1">
              <a:avLst/>
            </a:prstGeom>
            <a:noFill/>
            <a:ln w="19050" cap="flat" cmpd="sng">
              <a:solidFill>
                <a:schemeClr val="accent2"/>
              </a:solidFill>
              <a:prstDash val="solid"/>
              <a:round/>
              <a:headEnd type="none" w="med" len="med"/>
              <a:tailEnd type="none" w="med" len="med"/>
            </a:ln>
          </p:spPr>
        </p:cxnSp>
      </p:grpSp>
      <p:pic>
        <p:nvPicPr>
          <p:cNvPr id="254" name="Google Shape;254;p20"/>
          <p:cNvPicPr preferRelativeResize="0"/>
          <p:nvPr/>
        </p:nvPicPr>
        <p:blipFill rotWithShape="1">
          <a:blip r:embed="rId2">
            <a:alphaModFix amt="73000"/>
          </a:blip>
          <a:srcRect l="17211" t="21000" r="17595" b="21352"/>
          <a:stretch/>
        </p:blipFill>
        <p:spPr>
          <a:xfrm>
            <a:off x="6256950" y="-964079"/>
            <a:ext cx="1572024" cy="1390049"/>
          </a:xfrm>
          <a:prstGeom prst="rect">
            <a:avLst/>
          </a:prstGeom>
          <a:noFill/>
          <a:ln>
            <a:noFill/>
          </a:ln>
        </p:spPr>
      </p:pic>
      <p:grpSp>
        <p:nvGrpSpPr>
          <p:cNvPr id="255" name="Google Shape;255;p20"/>
          <p:cNvGrpSpPr/>
          <p:nvPr/>
        </p:nvGrpSpPr>
        <p:grpSpPr>
          <a:xfrm>
            <a:off x="-402281" y="-488418"/>
            <a:ext cx="9972295" cy="5919680"/>
            <a:chOff x="-402281" y="-488418"/>
            <a:chExt cx="9972295" cy="5919680"/>
          </a:xfrm>
        </p:grpSpPr>
        <p:pic>
          <p:nvPicPr>
            <p:cNvPr id="256" name="Google Shape;256;p20"/>
            <p:cNvPicPr preferRelativeResize="0"/>
            <p:nvPr/>
          </p:nvPicPr>
          <p:blipFill rotWithShape="1">
            <a:blip r:embed="rId3">
              <a:alphaModFix/>
            </a:blip>
            <a:srcRect l="11698" t="17463" r="34214" b="42980"/>
            <a:stretch/>
          </p:blipFill>
          <p:spPr>
            <a:xfrm rot="-6413143" flipH="1">
              <a:off x="7820421" y="-103394"/>
              <a:ext cx="1758158" cy="1285786"/>
            </a:xfrm>
            <a:prstGeom prst="rect">
              <a:avLst/>
            </a:prstGeom>
            <a:noFill/>
            <a:ln>
              <a:noFill/>
            </a:ln>
          </p:spPr>
        </p:pic>
        <p:pic>
          <p:nvPicPr>
            <p:cNvPr id="257" name="Google Shape;257;p20"/>
            <p:cNvPicPr preferRelativeResize="0"/>
            <p:nvPr/>
          </p:nvPicPr>
          <p:blipFill rotWithShape="1">
            <a:blip r:embed="rId4">
              <a:alphaModFix/>
            </a:blip>
            <a:srcRect l="56557" b="69285"/>
            <a:stretch/>
          </p:blipFill>
          <p:spPr>
            <a:xfrm rot="5933220">
              <a:off x="-537250" y="3774537"/>
              <a:ext cx="1836496" cy="1298428"/>
            </a:xfrm>
            <a:prstGeom prst="rect">
              <a:avLst/>
            </a:prstGeom>
            <a:noFill/>
            <a:ln>
              <a:noFill/>
            </a:ln>
          </p:spPr>
        </p:pic>
      </p:grpSp>
      <p:grpSp>
        <p:nvGrpSpPr>
          <p:cNvPr id="258" name="Google Shape;258;p20"/>
          <p:cNvGrpSpPr/>
          <p:nvPr/>
        </p:nvGrpSpPr>
        <p:grpSpPr>
          <a:xfrm>
            <a:off x="297900" y="2287575"/>
            <a:ext cx="8452950" cy="1623525"/>
            <a:chOff x="297900" y="2287575"/>
            <a:chExt cx="8452950" cy="1623525"/>
          </a:xfrm>
        </p:grpSpPr>
        <p:sp>
          <p:nvSpPr>
            <p:cNvPr id="259" name="Google Shape;259;p20"/>
            <p:cNvSpPr/>
            <p:nvPr/>
          </p:nvSpPr>
          <p:spPr>
            <a:xfrm>
              <a:off x="297900" y="2287575"/>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8584650" y="3744900"/>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32"/>
        <p:cNvGrpSpPr/>
        <p:nvPr/>
      </p:nvGrpSpPr>
      <p:grpSpPr>
        <a:xfrm>
          <a:off x="0" y="0"/>
          <a:ext cx="0" cy="0"/>
          <a:chOff x="0" y="0"/>
          <a:chExt cx="0" cy="0"/>
        </a:xfrm>
      </p:grpSpPr>
      <p:sp>
        <p:nvSpPr>
          <p:cNvPr id="333" name="Google Shape;33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 name="Google Shape;334;p26"/>
          <p:cNvSpPr txBox="1">
            <a:spLocks noGrp="1"/>
          </p:cNvSpPr>
          <p:nvPr>
            <p:ph type="subTitle" idx="1"/>
          </p:nvPr>
        </p:nvSpPr>
        <p:spPr>
          <a:xfrm>
            <a:off x="4969549" y="2599824"/>
            <a:ext cx="28362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26"/>
          <p:cNvSpPr txBox="1">
            <a:spLocks noGrp="1"/>
          </p:cNvSpPr>
          <p:nvPr>
            <p:ph type="subTitle" idx="2"/>
          </p:nvPr>
        </p:nvSpPr>
        <p:spPr>
          <a:xfrm>
            <a:off x="1338247" y="2599824"/>
            <a:ext cx="28362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26"/>
          <p:cNvSpPr txBox="1">
            <a:spLocks noGrp="1"/>
          </p:cNvSpPr>
          <p:nvPr>
            <p:ph type="subTitle" idx="3"/>
          </p:nvPr>
        </p:nvSpPr>
        <p:spPr>
          <a:xfrm>
            <a:off x="1338247" y="2112200"/>
            <a:ext cx="2836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7" name="Google Shape;337;p26"/>
          <p:cNvSpPr txBox="1">
            <a:spLocks noGrp="1"/>
          </p:cNvSpPr>
          <p:nvPr>
            <p:ph type="subTitle" idx="4"/>
          </p:nvPr>
        </p:nvSpPr>
        <p:spPr>
          <a:xfrm>
            <a:off x="4969553" y="2112200"/>
            <a:ext cx="28362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338" name="Google Shape;338;p26"/>
          <p:cNvPicPr preferRelativeResize="0"/>
          <p:nvPr/>
        </p:nvPicPr>
        <p:blipFill rotWithShape="1">
          <a:blip r:embed="rId2">
            <a:alphaModFix amt="73000"/>
          </a:blip>
          <a:srcRect l="17211" t="21000" r="17595" b="21352"/>
          <a:stretch/>
        </p:blipFill>
        <p:spPr>
          <a:xfrm>
            <a:off x="3912875" y="4276508"/>
            <a:ext cx="1741049" cy="1539532"/>
          </a:xfrm>
          <a:prstGeom prst="rect">
            <a:avLst/>
          </a:prstGeom>
          <a:noFill/>
          <a:ln>
            <a:noFill/>
          </a:ln>
        </p:spPr>
      </p:pic>
      <p:grpSp>
        <p:nvGrpSpPr>
          <p:cNvPr id="339" name="Google Shape;339;p26"/>
          <p:cNvGrpSpPr/>
          <p:nvPr/>
        </p:nvGrpSpPr>
        <p:grpSpPr>
          <a:xfrm>
            <a:off x="314150" y="183875"/>
            <a:ext cx="8581025" cy="4820175"/>
            <a:chOff x="314150" y="183875"/>
            <a:chExt cx="8581025" cy="4820175"/>
          </a:xfrm>
        </p:grpSpPr>
        <p:sp>
          <p:nvSpPr>
            <p:cNvPr id="340" name="Google Shape;340;p26"/>
            <p:cNvSpPr/>
            <p:nvPr/>
          </p:nvSpPr>
          <p:spPr>
            <a:xfrm>
              <a:off x="4369025" y="183875"/>
              <a:ext cx="166200" cy="1662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3859275" y="4837850"/>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314150" y="2005413"/>
              <a:ext cx="72300" cy="723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8822875" y="2904675"/>
              <a:ext cx="72300" cy="723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26"/>
          <p:cNvGrpSpPr/>
          <p:nvPr/>
        </p:nvGrpSpPr>
        <p:grpSpPr>
          <a:xfrm>
            <a:off x="-520215" y="847925"/>
            <a:ext cx="10326565" cy="4112591"/>
            <a:chOff x="-520215" y="847925"/>
            <a:chExt cx="10326565" cy="4112591"/>
          </a:xfrm>
        </p:grpSpPr>
        <p:pic>
          <p:nvPicPr>
            <p:cNvPr id="345" name="Google Shape;345;p26"/>
            <p:cNvPicPr preferRelativeResize="0"/>
            <p:nvPr/>
          </p:nvPicPr>
          <p:blipFill rotWithShape="1">
            <a:blip r:embed="rId3">
              <a:alphaModFix/>
            </a:blip>
            <a:srcRect l="11698" t="17463" r="34214" b="42980"/>
            <a:stretch/>
          </p:blipFill>
          <p:spPr>
            <a:xfrm rot="-4382470">
              <a:off x="8055921" y="1233407"/>
              <a:ext cx="1758157" cy="1285785"/>
            </a:xfrm>
            <a:prstGeom prst="rect">
              <a:avLst/>
            </a:prstGeom>
            <a:noFill/>
            <a:ln>
              <a:noFill/>
            </a:ln>
          </p:spPr>
        </p:pic>
        <p:pic>
          <p:nvPicPr>
            <p:cNvPr id="346" name="Google Shape;346;p26"/>
            <p:cNvPicPr preferRelativeResize="0"/>
            <p:nvPr/>
          </p:nvPicPr>
          <p:blipFill rotWithShape="1">
            <a:blip r:embed="rId3">
              <a:alphaModFix/>
            </a:blip>
            <a:srcRect l="11698" t="17463" r="34214" b="42980"/>
            <a:stretch/>
          </p:blipFill>
          <p:spPr>
            <a:xfrm rot="6413143">
              <a:off x="-528779" y="3289706"/>
              <a:ext cx="1758158" cy="1285786"/>
            </a:xfrm>
            <a:prstGeom prst="rect">
              <a:avLst/>
            </a:prstGeom>
            <a:noFill/>
            <a:ln>
              <a:noFill/>
            </a:ln>
          </p:spPr>
        </p:pic>
      </p:grpSp>
      <p:grpSp>
        <p:nvGrpSpPr>
          <p:cNvPr id="347" name="Google Shape;347;p26"/>
          <p:cNvGrpSpPr/>
          <p:nvPr/>
        </p:nvGrpSpPr>
        <p:grpSpPr>
          <a:xfrm>
            <a:off x="350300" y="-171775"/>
            <a:ext cx="8413025" cy="5315275"/>
            <a:chOff x="350300" y="-171775"/>
            <a:chExt cx="8413025" cy="5315275"/>
          </a:xfrm>
        </p:grpSpPr>
        <p:cxnSp>
          <p:nvCxnSpPr>
            <p:cNvPr id="348" name="Google Shape;348;p26"/>
            <p:cNvCxnSpPr/>
            <p:nvPr/>
          </p:nvCxnSpPr>
          <p:spPr>
            <a:xfrm>
              <a:off x="350300" y="-171775"/>
              <a:ext cx="0" cy="1806300"/>
            </a:xfrm>
            <a:prstGeom prst="straightConnector1">
              <a:avLst/>
            </a:prstGeom>
            <a:noFill/>
            <a:ln w="19050" cap="flat" cmpd="sng">
              <a:solidFill>
                <a:schemeClr val="accent2"/>
              </a:solidFill>
              <a:prstDash val="solid"/>
              <a:round/>
              <a:headEnd type="none" w="med" len="med"/>
              <a:tailEnd type="none" w="med" len="med"/>
            </a:ln>
          </p:spPr>
        </p:cxnSp>
        <p:cxnSp>
          <p:nvCxnSpPr>
            <p:cNvPr id="349" name="Google Shape;349;p26"/>
            <p:cNvCxnSpPr/>
            <p:nvPr/>
          </p:nvCxnSpPr>
          <p:spPr>
            <a:xfrm>
              <a:off x="8763325" y="3337200"/>
              <a:ext cx="0" cy="1806300"/>
            </a:xfrm>
            <a:prstGeom prst="straightConnector1">
              <a:avLst/>
            </a:prstGeom>
            <a:noFill/>
            <a:ln w="19050" cap="flat" cmpd="sng">
              <a:solidFill>
                <a:schemeClr val="accent2"/>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50"/>
        <p:cNvGrpSpPr/>
        <p:nvPr/>
      </p:nvGrpSpPr>
      <p:grpSpPr>
        <a:xfrm>
          <a:off x="0" y="0"/>
          <a:ext cx="0" cy="0"/>
          <a:chOff x="0" y="0"/>
          <a:chExt cx="0" cy="0"/>
        </a:xfrm>
      </p:grpSpPr>
      <p:sp>
        <p:nvSpPr>
          <p:cNvPr id="351" name="Google Shape;351;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2" name="Google Shape;352;p27"/>
          <p:cNvSpPr txBox="1">
            <a:spLocks noGrp="1"/>
          </p:cNvSpPr>
          <p:nvPr>
            <p:ph type="subTitle" idx="1"/>
          </p:nvPr>
        </p:nvSpPr>
        <p:spPr>
          <a:xfrm>
            <a:off x="5009531" y="1667625"/>
            <a:ext cx="31209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27"/>
          <p:cNvSpPr txBox="1">
            <a:spLocks noGrp="1"/>
          </p:cNvSpPr>
          <p:nvPr>
            <p:ph type="subTitle" idx="2"/>
          </p:nvPr>
        </p:nvSpPr>
        <p:spPr>
          <a:xfrm>
            <a:off x="1013569" y="1667625"/>
            <a:ext cx="31209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4" name="Google Shape;354;p27"/>
          <p:cNvGrpSpPr/>
          <p:nvPr/>
        </p:nvGrpSpPr>
        <p:grpSpPr>
          <a:xfrm>
            <a:off x="-428106" y="-57849"/>
            <a:ext cx="10185808" cy="5525636"/>
            <a:chOff x="-428106" y="-57849"/>
            <a:chExt cx="10185808" cy="5525636"/>
          </a:xfrm>
        </p:grpSpPr>
        <p:pic>
          <p:nvPicPr>
            <p:cNvPr id="355" name="Google Shape;355;p27"/>
            <p:cNvPicPr preferRelativeResize="0"/>
            <p:nvPr/>
          </p:nvPicPr>
          <p:blipFill rotWithShape="1">
            <a:blip r:embed="rId2">
              <a:alphaModFix/>
            </a:blip>
            <a:srcRect l="56557" b="69285"/>
            <a:stretch/>
          </p:blipFill>
          <p:spPr>
            <a:xfrm rot="5933220">
              <a:off x="-563075" y="3811062"/>
              <a:ext cx="1836496" cy="1298428"/>
            </a:xfrm>
            <a:prstGeom prst="rect">
              <a:avLst/>
            </a:prstGeom>
            <a:noFill/>
            <a:ln>
              <a:noFill/>
            </a:ln>
          </p:spPr>
        </p:pic>
        <p:pic>
          <p:nvPicPr>
            <p:cNvPr id="356" name="Google Shape;356;p27"/>
            <p:cNvPicPr preferRelativeResize="0"/>
            <p:nvPr/>
          </p:nvPicPr>
          <p:blipFill rotWithShape="1">
            <a:blip r:embed="rId3">
              <a:alphaModFix/>
            </a:blip>
            <a:srcRect l="11698" t="17463" r="34214" b="42980"/>
            <a:stretch/>
          </p:blipFill>
          <p:spPr>
            <a:xfrm rot="-5037752">
              <a:off x="8175444" y="235788"/>
              <a:ext cx="1726938" cy="1262951"/>
            </a:xfrm>
            <a:prstGeom prst="rect">
              <a:avLst/>
            </a:prstGeom>
            <a:noFill/>
            <a:ln>
              <a:noFill/>
            </a:ln>
          </p:spPr>
        </p:pic>
      </p:grpSp>
      <p:pic>
        <p:nvPicPr>
          <p:cNvPr id="357" name="Google Shape;357;p27"/>
          <p:cNvPicPr preferRelativeResize="0"/>
          <p:nvPr/>
        </p:nvPicPr>
        <p:blipFill rotWithShape="1">
          <a:blip r:embed="rId4">
            <a:alphaModFix amt="73000"/>
          </a:blip>
          <a:srcRect l="17211" t="21000" r="17595" b="21352"/>
          <a:stretch/>
        </p:blipFill>
        <p:spPr>
          <a:xfrm>
            <a:off x="-1765875" y="416463"/>
            <a:ext cx="2245458" cy="1985550"/>
          </a:xfrm>
          <a:prstGeom prst="rect">
            <a:avLst/>
          </a:prstGeom>
          <a:noFill/>
          <a:ln>
            <a:noFill/>
          </a:ln>
        </p:spPr>
      </p:pic>
      <p:cxnSp>
        <p:nvCxnSpPr>
          <p:cNvPr id="358" name="Google Shape;358;p27"/>
          <p:cNvCxnSpPr/>
          <p:nvPr/>
        </p:nvCxnSpPr>
        <p:spPr>
          <a:xfrm>
            <a:off x="8900925" y="1699350"/>
            <a:ext cx="0" cy="2384700"/>
          </a:xfrm>
          <a:prstGeom prst="straightConnector1">
            <a:avLst/>
          </a:prstGeom>
          <a:noFill/>
          <a:ln w="19050" cap="flat" cmpd="sng">
            <a:solidFill>
              <a:schemeClr val="accent2"/>
            </a:solidFill>
            <a:prstDash val="solid"/>
            <a:round/>
            <a:headEnd type="none" w="med" len="med"/>
            <a:tailEnd type="none" w="med" len="med"/>
          </a:ln>
        </p:spPr>
      </p:cxnSp>
      <p:grpSp>
        <p:nvGrpSpPr>
          <p:cNvPr id="359" name="Google Shape;359;p27"/>
          <p:cNvGrpSpPr/>
          <p:nvPr/>
        </p:nvGrpSpPr>
        <p:grpSpPr>
          <a:xfrm>
            <a:off x="388875" y="784163"/>
            <a:ext cx="8595150" cy="4167488"/>
            <a:chOff x="388875" y="784163"/>
            <a:chExt cx="8595150" cy="4167488"/>
          </a:xfrm>
        </p:grpSpPr>
        <p:sp>
          <p:nvSpPr>
            <p:cNvPr id="360" name="Google Shape;360;p27"/>
            <p:cNvSpPr/>
            <p:nvPr/>
          </p:nvSpPr>
          <p:spPr>
            <a:xfrm>
              <a:off x="8817825" y="4258625"/>
              <a:ext cx="166200" cy="1662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4462075" y="4879350"/>
              <a:ext cx="72300" cy="723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388875" y="784163"/>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15"/>
        <p:cNvGrpSpPr/>
        <p:nvPr/>
      </p:nvGrpSpPr>
      <p:grpSpPr>
        <a:xfrm>
          <a:off x="0" y="0"/>
          <a:ext cx="0" cy="0"/>
          <a:chOff x="0" y="0"/>
          <a:chExt cx="0" cy="0"/>
        </a:xfrm>
      </p:grpSpPr>
      <p:sp>
        <p:nvSpPr>
          <p:cNvPr id="416" name="Google Shape;416;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7" name="Google Shape;417;p31"/>
          <p:cNvSpPr txBox="1">
            <a:spLocks noGrp="1"/>
          </p:cNvSpPr>
          <p:nvPr>
            <p:ph type="subTitle" idx="1"/>
          </p:nvPr>
        </p:nvSpPr>
        <p:spPr>
          <a:xfrm>
            <a:off x="2424850" y="20238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8" name="Google Shape;418;p31"/>
          <p:cNvSpPr txBox="1">
            <a:spLocks noGrp="1"/>
          </p:cNvSpPr>
          <p:nvPr>
            <p:ph type="subTitle" idx="2"/>
          </p:nvPr>
        </p:nvSpPr>
        <p:spPr>
          <a:xfrm>
            <a:off x="4740954" y="20238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9" name="Google Shape;419;p31"/>
          <p:cNvSpPr txBox="1">
            <a:spLocks noGrp="1"/>
          </p:cNvSpPr>
          <p:nvPr>
            <p:ph type="subTitle" idx="3"/>
          </p:nvPr>
        </p:nvSpPr>
        <p:spPr>
          <a:xfrm>
            <a:off x="2424850" y="34572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0" name="Google Shape;420;p31"/>
          <p:cNvSpPr txBox="1">
            <a:spLocks noGrp="1"/>
          </p:cNvSpPr>
          <p:nvPr>
            <p:ph type="subTitle" idx="4"/>
          </p:nvPr>
        </p:nvSpPr>
        <p:spPr>
          <a:xfrm>
            <a:off x="4740954" y="3457200"/>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1" name="Google Shape;421;p31"/>
          <p:cNvSpPr txBox="1">
            <a:spLocks noGrp="1"/>
          </p:cNvSpPr>
          <p:nvPr>
            <p:ph type="subTitle" idx="5"/>
          </p:nvPr>
        </p:nvSpPr>
        <p:spPr>
          <a:xfrm>
            <a:off x="2424850" y="17402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2" name="Google Shape;422;p31"/>
          <p:cNvSpPr txBox="1">
            <a:spLocks noGrp="1"/>
          </p:cNvSpPr>
          <p:nvPr>
            <p:ph type="subTitle" idx="6"/>
          </p:nvPr>
        </p:nvSpPr>
        <p:spPr>
          <a:xfrm>
            <a:off x="2424850" y="31736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3" name="Google Shape;423;p31"/>
          <p:cNvSpPr txBox="1">
            <a:spLocks noGrp="1"/>
          </p:cNvSpPr>
          <p:nvPr>
            <p:ph type="subTitle" idx="7"/>
          </p:nvPr>
        </p:nvSpPr>
        <p:spPr>
          <a:xfrm>
            <a:off x="4740950" y="174020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4" name="Google Shape;424;p31"/>
          <p:cNvSpPr txBox="1">
            <a:spLocks noGrp="1"/>
          </p:cNvSpPr>
          <p:nvPr>
            <p:ph type="subTitle" idx="8"/>
          </p:nvPr>
        </p:nvSpPr>
        <p:spPr>
          <a:xfrm>
            <a:off x="4740950" y="31736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25" name="Google Shape;425;p31"/>
          <p:cNvGrpSpPr/>
          <p:nvPr/>
        </p:nvGrpSpPr>
        <p:grpSpPr>
          <a:xfrm>
            <a:off x="-666581" y="-286749"/>
            <a:ext cx="10746354" cy="6259573"/>
            <a:chOff x="-641106" y="-277224"/>
            <a:chExt cx="10746354" cy="6259573"/>
          </a:xfrm>
        </p:grpSpPr>
        <p:pic>
          <p:nvPicPr>
            <p:cNvPr id="426" name="Google Shape;426;p31"/>
            <p:cNvPicPr preferRelativeResize="0"/>
            <p:nvPr/>
          </p:nvPicPr>
          <p:blipFill rotWithShape="1">
            <a:blip r:embed="rId2">
              <a:alphaModFix/>
            </a:blip>
            <a:srcRect l="11698" t="17463" r="34214" b="42980"/>
            <a:stretch/>
          </p:blipFill>
          <p:spPr>
            <a:xfrm rot="-6754381">
              <a:off x="8411183" y="9768"/>
              <a:ext cx="1214035" cy="887843"/>
            </a:xfrm>
            <a:prstGeom prst="rect">
              <a:avLst/>
            </a:prstGeom>
            <a:noFill/>
            <a:ln>
              <a:noFill/>
            </a:ln>
          </p:spPr>
        </p:pic>
        <p:pic>
          <p:nvPicPr>
            <p:cNvPr id="427" name="Google Shape;427;p31"/>
            <p:cNvPicPr preferRelativeResize="0"/>
            <p:nvPr/>
          </p:nvPicPr>
          <p:blipFill rotWithShape="1">
            <a:blip r:embed="rId3">
              <a:alphaModFix/>
            </a:blip>
            <a:srcRect t="14687" r="36126" b="28690"/>
            <a:stretch/>
          </p:blipFill>
          <p:spPr>
            <a:xfrm rot="7658128">
              <a:off x="7915154" y="3880276"/>
              <a:ext cx="1894015" cy="1678999"/>
            </a:xfrm>
            <a:prstGeom prst="rect">
              <a:avLst/>
            </a:prstGeom>
            <a:noFill/>
            <a:ln>
              <a:noFill/>
            </a:ln>
          </p:spPr>
        </p:pic>
        <p:pic>
          <p:nvPicPr>
            <p:cNvPr id="428" name="Google Shape;428;p31"/>
            <p:cNvPicPr preferRelativeResize="0"/>
            <p:nvPr/>
          </p:nvPicPr>
          <p:blipFill rotWithShape="1">
            <a:blip r:embed="rId4">
              <a:alphaModFix/>
            </a:blip>
            <a:srcRect l="56557" b="69285"/>
            <a:stretch/>
          </p:blipFill>
          <p:spPr>
            <a:xfrm rot="5933220">
              <a:off x="-776075" y="3815487"/>
              <a:ext cx="1836496" cy="1298428"/>
            </a:xfrm>
            <a:prstGeom prst="rect">
              <a:avLst/>
            </a:prstGeom>
            <a:noFill/>
            <a:ln>
              <a:noFill/>
            </a:ln>
          </p:spPr>
        </p:pic>
      </p:grpSp>
      <p:pic>
        <p:nvPicPr>
          <p:cNvPr id="429" name="Google Shape;429;p31"/>
          <p:cNvPicPr preferRelativeResize="0"/>
          <p:nvPr/>
        </p:nvPicPr>
        <p:blipFill rotWithShape="1">
          <a:blip r:embed="rId5">
            <a:alphaModFix amt="73000"/>
          </a:blip>
          <a:srcRect l="17211" t="21000" r="17595" b="21352"/>
          <a:stretch/>
        </p:blipFill>
        <p:spPr>
          <a:xfrm>
            <a:off x="-837650" y="74251"/>
            <a:ext cx="1550864" cy="1371376"/>
          </a:xfrm>
          <a:prstGeom prst="rect">
            <a:avLst/>
          </a:prstGeom>
          <a:noFill/>
          <a:ln>
            <a:noFill/>
          </a:ln>
        </p:spPr>
      </p:pic>
      <p:cxnSp>
        <p:nvCxnSpPr>
          <p:cNvPr id="430" name="Google Shape;430;p31"/>
          <p:cNvCxnSpPr/>
          <p:nvPr/>
        </p:nvCxnSpPr>
        <p:spPr>
          <a:xfrm rot="10800000">
            <a:off x="826600" y="279200"/>
            <a:ext cx="7187100" cy="0"/>
          </a:xfrm>
          <a:prstGeom prst="straightConnector1">
            <a:avLst/>
          </a:prstGeom>
          <a:noFill/>
          <a:ln w="19050" cap="flat" cmpd="sng">
            <a:solidFill>
              <a:schemeClr val="accent2"/>
            </a:solidFill>
            <a:prstDash val="solid"/>
            <a:round/>
            <a:headEnd type="none" w="med" len="med"/>
            <a:tailEnd type="none" w="med" len="med"/>
          </a:ln>
        </p:spPr>
      </p:cxnSp>
      <p:grpSp>
        <p:nvGrpSpPr>
          <p:cNvPr id="431" name="Google Shape;431;p31"/>
          <p:cNvGrpSpPr/>
          <p:nvPr/>
        </p:nvGrpSpPr>
        <p:grpSpPr>
          <a:xfrm>
            <a:off x="553800" y="456400"/>
            <a:ext cx="8305600" cy="4352413"/>
            <a:chOff x="553800" y="456400"/>
            <a:chExt cx="8305600" cy="4352413"/>
          </a:xfrm>
        </p:grpSpPr>
        <p:grpSp>
          <p:nvGrpSpPr>
            <p:cNvPr id="432" name="Google Shape;432;p31"/>
            <p:cNvGrpSpPr/>
            <p:nvPr/>
          </p:nvGrpSpPr>
          <p:grpSpPr>
            <a:xfrm>
              <a:off x="553800" y="456400"/>
              <a:ext cx="8305600" cy="2281550"/>
              <a:chOff x="553800" y="456400"/>
              <a:chExt cx="8305600" cy="2281550"/>
            </a:xfrm>
          </p:grpSpPr>
          <p:sp>
            <p:nvSpPr>
              <p:cNvPr id="433" name="Google Shape;433;p31"/>
              <p:cNvSpPr/>
              <p:nvPr/>
            </p:nvSpPr>
            <p:spPr>
              <a:xfrm>
                <a:off x="8693200" y="2571750"/>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553800" y="456400"/>
                <a:ext cx="166200" cy="1662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31"/>
            <p:cNvSpPr/>
            <p:nvPr/>
          </p:nvSpPr>
          <p:spPr>
            <a:xfrm>
              <a:off x="4535850" y="4736513"/>
              <a:ext cx="72300" cy="723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36"/>
        <p:cNvGrpSpPr/>
        <p:nvPr/>
      </p:nvGrpSpPr>
      <p:grpSpPr>
        <a:xfrm>
          <a:off x="0" y="0"/>
          <a:ext cx="0" cy="0"/>
          <a:chOff x="0" y="0"/>
          <a:chExt cx="0" cy="0"/>
        </a:xfrm>
      </p:grpSpPr>
      <p:sp>
        <p:nvSpPr>
          <p:cNvPr id="437" name="Google Shape;43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8" name="Google Shape;438;p32"/>
          <p:cNvSpPr txBox="1">
            <a:spLocks noGrp="1"/>
          </p:cNvSpPr>
          <p:nvPr>
            <p:ph type="subTitle" idx="1"/>
          </p:nvPr>
        </p:nvSpPr>
        <p:spPr>
          <a:xfrm>
            <a:off x="803275" y="2171091"/>
            <a:ext cx="218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9" name="Google Shape;439;p32"/>
          <p:cNvSpPr txBox="1">
            <a:spLocks noGrp="1"/>
          </p:cNvSpPr>
          <p:nvPr>
            <p:ph type="subTitle" idx="2"/>
          </p:nvPr>
        </p:nvSpPr>
        <p:spPr>
          <a:xfrm>
            <a:off x="3520982" y="2171091"/>
            <a:ext cx="218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0" name="Google Shape;440;p32"/>
          <p:cNvSpPr txBox="1">
            <a:spLocks noGrp="1"/>
          </p:cNvSpPr>
          <p:nvPr>
            <p:ph type="subTitle" idx="3"/>
          </p:nvPr>
        </p:nvSpPr>
        <p:spPr>
          <a:xfrm>
            <a:off x="803275" y="3756876"/>
            <a:ext cx="218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1" name="Google Shape;441;p32"/>
          <p:cNvSpPr txBox="1">
            <a:spLocks noGrp="1"/>
          </p:cNvSpPr>
          <p:nvPr>
            <p:ph type="subTitle" idx="4"/>
          </p:nvPr>
        </p:nvSpPr>
        <p:spPr>
          <a:xfrm>
            <a:off x="3520982" y="3756876"/>
            <a:ext cx="218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2" name="Google Shape;442;p32"/>
          <p:cNvSpPr txBox="1">
            <a:spLocks noGrp="1"/>
          </p:cNvSpPr>
          <p:nvPr>
            <p:ph type="subTitle" idx="5"/>
          </p:nvPr>
        </p:nvSpPr>
        <p:spPr>
          <a:xfrm>
            <a:off x="6238689" y="2171091"/>
            <a:ext cx="218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3" name="Google Shape;443;p32"/>
          <p:cNvSpPr txBox="1">
            <a:spLocks noGrp="1"/>
          </p:cNvSpPr>
          <p:nvPr>
            <p:ph type="subTitle" idx="6"/>
          </p:nvPr>
        </p:nvSpPr>
        <p:spPr>
          <a:xfrm>
            <a:off x="6238689" y="3756876"/>
            <a:ext cx="218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4" name="Google Shape;444;p32"/>
          <p:cNvSpPr txBox="1">
            <a:spLocks noGrp="1"/>
          </p:cNvSpPr>
          <p:nvPr>
            <p:ph type="subTitle" idx="7"/>
          </p:nvPr>
        </p:nvSpPr>
        <p:spPr>
          <a:xfrm>
            <a:off x="807566" y="1909600"/>
            <a:ext cx="2176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5" name="Google Shape;445;p32"/>
          <p:cNvSpPr txBox="1">
            <a:spLocks noGrp="1"/>
          </p:cNvSpPr>
          <p:nvPr>
            <p:ph type="subTitle" idx="8"/>
          </p:nvPr>
        </p:nvSpPr>
        <p:spPr>
          <a:xfrm>
            <a:off x="3525273" y="1909600"/>
            <a:ext cx="2176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6" name="Google Shape;446;p32"/>
          <p:cNvSpPr txBox="1">
            <a:spLocks noGrp="1"/>
          </p:cNvSpPr>
          <p:nvPr>
            <p:ph type="subTitle" idx="9"/>
          </p:nvPr>
        </p:nvSpPr>
        <p:spPr>
          <a:xfrm>
            <a:off x="6242980" y="1909600"/>
            <a:ext cx="2176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7" name="Google Shape;447;p32"/>
          <p:cNvSpPr txBox="1">
            <a:spLocks noGrp="1"/>
          </p:cNvSpPr>
          <p:nvPr>
            <p:ph type="subTitle" idx="13"/>
          </p:nvPr>
        </p:nvSpPr>
        <p:spPr>
          <a:xfrm>
            <a:off x="807566" y="3494247"/>
            <a:ext cx="2176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8" name="Google Shape;448;p32"/>
          <p:cNvSpPr txBox="1">
            <a:spLocks noGrp="1"/>
          </p:cNvSpPr>
          <p:nvPr>
            <p:ph type="subTitle" idx="14"/>
          </p:nvPr>
        </p:nvSpPr>
        <p:spPr>
          <a:xfrm>
            <a:off x="3525273" y="3494247"/>
            <a:ext cx="2176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49" name="Google Shape;449;p32"/>
          <p:cNvSpPr txBox="1">
            <a:spLocks noGrp="1"/>
          </p:cNvSpPr>
          <p:nvPr>
            <p:ph type="subTitle" idx="15"/>
          </p:nvPr>
        </p:nvSpPr>
        <p:spPr>
          <a:xfrm>
            <a:off x="6242980" y="3494247"/>
            <a:ext cx="2176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50" name="Google Shape;450;p32"/>
          <p:cNvGrpSpPr/>
          <p:nvPr/>
        </p:nvGrpSpPr>
        <p:grpSpPr>
          <a:xfrm>
            <a:off x="350300" y="0"/>
            <a:ext cx="8477250" cy="5196875"/>
            <a:chOff x="350300" y="0"/>
            <a:chExt cx="8477250" cy="5196875"/>
          </a:xfrm>
        </p:grpSpPr>
        <p:cxnSp>
          <p:nvCxnSpPr>
            <p:cNvPr id="451" name="Google Shape;451;p32"/>
            <p:cNvCxnSpPr/>
            <p:nvPr/>
          </p:nvCxnSpPr>
          <p:spPr>
            <a:xfrm>
              <a:off x="350300" y="2339975"/>
              <a:ext cx="0" cy="2856900"/>
            </a:xfrm>
            <a:prstGeom prst="straightConnector1">
              <a:avLst/>
            </a:prstGeom>
            <a:noFill/>
            <a:ln w="19050" cap="flat" cmpd="sng">
              <a:solidFill>
                <a:schemeClr val="accent2"/>
              </a:solidFill>
              <a:prstDash val="solid"/>
              <a:round/>
              <a:headEnd type="none" w="med" len="med"/>
              <a:tailEnd type="none" w="med" len="med"/>
            </a:ln>
          </p:spPr>
        </p:cxnSp>
        <p:cxnSp>
          <p:nvCxnSpPr>
            <p:cNvPr id="452" name="Google Shape;452;p32"/>
            <p:cNvCxnSpPr/>
            <p:nvPr/>
          </p:nvCxnSpPr>
          <p:spPr>
            <a:xfrm>
              <a:off x="8827550" y="0"/>
              <a:ext cx="0" cy="2856900"/>
            </a:xfrm>
            <a:prstGeom prst="straightConnector1">
              <a:avLst/>
            </a:prstGeom>
            <a:noFill/>
            <a:ln w="19050" cap="flat" cmpd="sng">
              <a:solidFill>
                <a:schemeClr val="accent2"/>
              </a:solidFill>
              <a:prstDash val="solid"/>
              <a:round/>
              <a:headEnd type="none" w="med" len="med"/>
              <a:tailEnd type="none" w="med" len="med"/>
            </a:ln>
          </p:spPr>
        </p:cxnSp>
      </p:grpSp>
      <p:grpSp>
        <p:nvGrpSpPr>
          <p:cNvPr id="453" name="Google Shape;453;p32"/>
          <p:cNvGrpSpPr/>
          <p:nvPr/>
        </p:nvGrpSpPr>
        <p:grpSpPr>
          <a:xfrm>
            <a:off x="267200" y="1965050"/>
            <a:ext cx="8643450" cy="1106275"/>
            <a:chOff x="267200" y="1965050"/>
            <a:chExt cx="8643450" cy="1106275"/>
          </a:xfrm>
        </p:grpSpPr>
        <p:sp>
          <p:nvSpPr>
            <p:cNvPr id="454" name="Google Shape;454;p32"/>
            <p:cNvSpPr/>
            <p:nvPr/>
          </p:nvSpPr>
          <p:spPr>
            <a:xfrm>
              <a:off x="267200" y="1965050"/>
              <a:ext cx="166200" cy="1662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8744450" y="2905125"/>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32"/>
          <p:cNvGrpSpPr/>
          <p:nvPr/>
        </p:nvGrpSpPr>
        <p:grpSpPr>
          <a:xfrm>
            <a:off x="-75407" y="-369617"/>
            <a:ext cx="9378151" cy="5936114"/>
            <a:chOff x="-72232" y="-370117"/>
            <a:chExt cx="9378151" cy="5936114"/>
          </a:xfrm>
        </p:grpSpPr>
        <p:pic>
          <p:nvPicPr>
            <p:cNvPr id="457" name="Google Shape;457;p32"/>
            <p:cNvPicPr preferRelativeResize="0"/>
            <p:nvPr/>
          </p:nvPicPr>
          <p:blipFill rotWithShape="1">
            <a:blip r:embed="rId2">
              <a:alphaModFix/>
            </a:blip>
            <a:srcRect l="56557" b="69285"/>
            <a:stretch/>
          </p:blipFill>
          <p:spPr>
            <a:xfrm rot="-10079838">
              <a:off x="7824172" y="-235896"/>
              <a:ext cx="1394483" cy="985918"/>
            </a:xfrm>
            <a:prstGeom prst="rect">
              <a:avLst/>
            </a:prstGeom>
            <a:noFill/>
            <a:ln>
              <a:noFill/>
            </a:ln>
          </p:spPr>
        </p:pic>
        <p:pic>
          <p:nvPicPr>
            <p:cNvPr id="458" name="Google Shape;458;p32"/>
            <p:cNvPicPr preferRelativeResize="0"/>
            <p:nvPr/>
          </p:nvPicPr>
          <p:blipFill rotWithShape="1">
            <a:blip r:embed="rId2">
              <a:alphaModFix/>
            </a:blip>
            <a:srcRect l="56557" b="69285"/>
            <a:stretch/>
          </p:blipFill>
          <p:spPr>
            <a:xfrm rot="729916">
              <a:off x="15985" y="4444217"/>
              <a:ext cx="1394483" cy="985918"/>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ource Sans 3"/>
              <a:buNone/>
              <a:defRPr sz="3500" b="1">
                <a:solidFill>
                  <a:schemeClr val="dk1"/>
                </a:solidFill>
                <a:latin typeface="Source Sans 3"/>
                <a:ea typeface="Source Sans 3"/>
                <a:cs typeface="Source Sans 3"/>
                <a:sym typeface="Source Sans 3"/>
              </a:defRPr>
            </a:lvl1pPr>
            <a:lvl2pPr lvl="1" rtl="0">
              <a:spcBef>
                <a:spcPts val="0"/>
              </a:spcBef>
              <a:spcAft>
                <a:spcPts val="0"/>
              </a:spcAft>
              <a:buClr>
                <a:schemeClr val="dk1"/>
              </a:buClr>
              <a:buSzPts val="3500"/>
              <a:buFont typeface="Source Sans 3"/>
              <a:buNone/>
              <a:defRPr sz="3500" b="1">
                <a:solidFill>
                  <a:schemeClr val="dk1"/>
                </a:solidFill>
                <a:latin typeface="Source Sans 3"/>
                <a:ea typeface="Source Sans 3"/>
                <a:cs typeface="Source Sans 3"/>
                <a:sym typeface="Source Sans 3"/>
              </a:defRPr>
            </a:lvl2pPr>
            <a:lvl3pPr lvl="2" rtl="0">
              <a:spcBef>
                <a:spcPts val="0"/>
              </a:spcBef>
              <a:spcAft>
                <a:spcPts val="0"/>
              </a:spcAft>
              <a:buClr>
                <a:schemeClr val="dk1"/>
              </a:buClr>
              <a:buSzPts val="3500"/>
              <a:buFont typeface="Source Sans 3"/>
              <a:buNone/>
              <a:defRPr sz="3500" b="1">
                <a:solidFill>
                  <a:schemeClr val="dk1"/>
                </a:solidFill>
                <a:latin typeface="Source Sans 3"/>
                <a:ea typeface="Source Sans 3"/>
                <a:cs typeface="Source Sans 3"/>
                <a:sym typeface="Source Sans 3"/>
              </a:defRPr>
            </a:lvl3pPr>
            <a:lvl4pPr lvl="3" rtl="0">
              <a:spcBef>
                <a:spcPts val="0"/>
              </a:spcBef>
              <a:spcAft>
                <a:spcPts val="0"/>
              </a:spcAft>
              <a:buClr>
                <a:schemeClr val="dk1"/>
              </a:buClr>
              <a:buSzPts val="3500"/>
              <a:buFont typeface="Source Sans 3"/>
              <a:buNone/>
              <a:defRPr sz="3500" b="1">
                <a:solidFill>
                  <a:schemeClr val="dk1"/>
                </a:solidFill>
                <a:latin typeface="Source Sans 3"/>
                <a:ea typeface="Source Sans 3"/>
                <a:cs typeface="Source Sans 3"/>
                <a:sym typeface="Source Sans 3"/>
              </a:defRPr>
            </a:lvl4pPr>
            <a:lvl5pPr lvl="4" rtl="0">
              <a:spcBef>
                <a:spcPts val="0"/>
              </a:spcBef>
              <a:spcAft>
                <a:spcPts val="0"/>
              </a:spcAft>
              <a:buClr>
                <a:schemeClr val="dk1"/>
              </a:buClr>
              <a:buSzPts val="3500"/>
              <a:buFont typeface="Source Sans 3"/>
              <a:buNone/>
              <a:defRPr sz="3500" b="1">
                <a:solidFill>
                  <a:schemeClr val="dk1"/>
                </a:solidFill>
                <a:latin typeface="Source Sans 3"/>
                <a:ea typeface="Source Sans 3"/>
                <a:cs typeface="Source Sans 3"/>
                <a:sym typeface="Source Sans 3"/>
              </a:defRPr>
            </a:lvl5pPr>
            <a:lvl6pPr lvl="5" rtl="0">
              <a:spcBef>
                <a:spcPts val="0"/>
              </a:spcBef>
              <a:spcAft>
                <a:spcPts val="0"/>
              </a:spcAft>
              <a:buClr>
                <a:schemeClr val="dk1"/>
              </a:buClr>
              <a:buSzPts val="3500"/>
              <a:buFont typeface="Source Sans 3"/>
              <a:buNone/>
              <a:defRPr sz="3500" b="1">
                <a:solidFill>
                  <a:schemeClr val="dk1"/>
                </a:solidFill>
                <a:latin typeface="Source Sans 3"/>
                <a:ea typeface="Source Sans 3"/>
                <a:cs typeface="Source Sans 3"/>
                <a:sym typeface="Source Sans 3"/>
              </a:defRPr>
            </a:lvl6pPr>
            <a:lvl7pPr lvl="6" rtl="0">
              <a:spcBef>
                <a:spcPts val="0"/>
              </a:spcBef>
              <a:spcAft>
                <a:spcPts val="0"/>
              </a:spcAft>
              <a:buClr>
                <a:schemeClr val="dk1"/>
              </a:buClr>
              <a:buSzPts val="3500"/>
              <a:buFont typeface="Source Sans 3"/>
              <a:buNone/>
              <a:defRPr sz="3500" b="1">
                <a:solidFill>
                  <a:schemeClr val="dk1"/>
                </a:solidFill>
                <a:latin typeface="Source Sans 3"/>
                <a:ea typeface="Source Sans 3"/>
                <a:cs typeface="Source Sans 3"/>
                <a:sym typeface="Source Sans 3"/>
              </a:defRPr>
            </a:lvl7pPr>
            <a:lvl8pPr lvl="7" rtl="0">
              <a:spcBef>
                <a:spcPts val="0"/>
              </a:spcBef>
              <a:spcAft>
                <a:spcPts val="0"/>
              </a:spcAft>
              <a:buClr>
                <a:schemeClr val="dk1"/>
              </a:buClr>
              <a:buSzPts val="3500"/>
              <a:buFont typeface="Source Sans 3"/>
              <a:buNone/>
              <a:defRPr sz="3500" b="1">
                <a:solidFill>
                  <a:schemeClr val="dk1"/>
                </a:solidFill>
                <a:latin typeface="Source Sans 3"/>
                <a:ea typeface="Source Sans 3"/>
                <a:cs typeface="Source Sans 3"/>
                <a:sym typeface="Source Sans 3"/>
              </a:defRPr>
            </a:lvl8pPr>
            <a:lvl9pPr lvl="8" rtl="0">
              <a:spcBef>
                <a:spcPts val="0"/>
              </a:spcBef>
              <a:spcAft>
                <a:spcPts val="0"/>
              </a:spcAft>
              <a:buClr>
                <a:schemeClr val="dk1"/>
              </a:buClr>
              <a:buSzPts val="3500"/>
              <a:buFont typeface="Source Sans 3"/>
              <a:buNone/>
              <a:defRPr sz="3500" b="1">
                <a:solidFill>
                  <a:schemeClr val="dk1"/>
                </a:solidFill>
                <a:latin typeface="Source Sans 3"/>
                <a:ea typeface="Source Sans 3"/>
                <a:cs typeface="Source Sans 3"/>
                <a:sym typeface="Source Sans 3"/>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obile"/>
              <a:buChar char="●"/>
              <a:defRPr>
                <a:solidFill>
                  <a:schemeClr val="dk1"/>
                </a:solidFill>
                <a:latin typeface="Nobile"/>
                <a:ea typeface="Nobile"/>
                <a:cs typeface="Nobile"/>
                <a:sym typeface="Nobile"/>
              </a:defRPr>
            </a:lvl1pPr>
            <a:lvl2pPr marL="914400" lvl="1" indent="-317500">
              <a:lnSpc>
                <a:spcPct val="100000"/>
              </a:lnSpc>
              <a:spcBef>
                <a:spcPts val="1600"/>
              </a:spcBef>
              <a:spcAft>
                <a:spcPts val="0"/>
              </a:spcAft>
              <a:buClr>
                <a:schemeClr val="dk1"/>
              </a:buClr>
              <a:buSzPts val="1400"/>
              <a:buFont typeface="Nobile"/>
              <a:buChar char="○"/>
              <a:defRPr>
                <a:solidFill>
                  <a:schemeClr val="dk1"/>
                </a:solidFill>
                <a:latin typeface="Nobile"/>
                <a:ea typeface="Nobile"/>
                <a:cs typeface="Nobile"/>
                <a:sym typeface="Nobile"/>
              </a:defRPr>
            </a:lvl2pPr>
            <a:lvl3pPr marL="1371600" lvl="2" indent="-317500">
              <a:lnSpc>
                <a:spcPct val="100000"/>
              </a:lnSpc>
              <a:spcBef>
                <a:spcPts val="1600"/>
              </a:spcBef>
              <a:spcAft>
                <a:spcPts val="0"/>
              </a:spcAft>
              <a:buClr>
                <a:schemeClr val="dk1"/>
              </a:buClr>
              <a:buSzPts val="1400"/>
              <a:buFont typeface="Nobile"/>
              <a:buChar char="■"/>
              <a:defRPr>
                <a:solidFill>
                  <a:schemeClr val="dk1"/>
                </a:solidFill>
                <a:latin typeface="Nobile"/>
                <a:ea typeface="Nobile"/>
                <a:cs typeface="Nobile"/>
                <a:sym typeface="Nobile"/>
              </a:defRPr>
            </a:lvl3pPr>
            <a:lvl4pPr marL="1828800" lvl="3" indent="-317500">
              <a:lnSpc>
                <a:spcPct val="100000"/>
              </a:lnSpc>
              <a:spcBef>
                <a:spcPts val="1600"/>
              </a:spcBef>
              <a:spcAft>
                <a:spcPts val="0"/>
              </a:spcAft>
              <a:buClr>
                <a:schemeClr val="dk1"/>
              </a:buClr>
              <a:buSzPts val="1400"/>
              <a:buFont typeface="Nobile"/>
              <a:buChar char="●"/>
              <a:defRPr>
                <a:solidFill>
                  <a:schemeClr val="dk1"/>
                </a:solidFill>
                <a:latin typeface="Nobile"/>
                <a:ea typeface="Nobile"/>
                <a:cs typeface="Nobile"/>
                <a:sym typeface="Nobile"/>
              </a:defRPr>
            </a:lvl4pPr>
            <a:lvl5pPr marL="2286000" lvl="4" indent="-317500">
              <a:lnSpc>
                <a:spcPct val="100000"/>
              </a:lnSpc>
              <a:spcBef>
                <a:spcPts val="1600"/>
              </a:spcBef>
              <a:spcAft>
                <a:spcPts val="0"/>
              </a:spcAft>
              <a:buClr>
                <a:schemeClr val="dk1"/>
              </a:buClr>
              <a:buSzPts val="1400"/>
              <a:buFont typeface="Nobile"/>
              <a:buChar char="○"/>
              <a:defRPr>
                <a:solidFill>
                  <a:schemeClr val="dk1"/>
                </a:solidFill>
                <a:latin typeface="Nobile"/>
                <a:ea typeface="Nobile"/>
                <a:cs typeface="Nobile"/>
                <a:sym typeface="Nobile"/>
              </a:defRPr>
            </a:lvl5pPr>
            <a:lvl6pPr marL="2743200" lvl="5" indent="-317500">
              <a:lnSpc>
                <a:spcPct val="100000"/>
              </a:lnSpc>
              <a:spcBef>
                <a:spcPts val="1600"/>
              </a:spcBef>
              <a:spcAft>
                <a:spcPts val="0"/>
              </a:spcAft>
              <a:buClr>
                <a:schemeClr val="dk1"/>
              </a:buClr>
              <a:buSzPts val="1400"/>
              <a:buFont typeface="Nobile"/>
              <a:buChar char="■"/>
              <a:defRPr>
                <a:solidFill>
                  <a:schemeClr val="dk1"/>
                </a:solidFill>
                <a:latin typeface="Nobile"/>
                <a:ea typeface="Nobile"/>
                <a:cs typeface="Nobile"/>
                <a:sym typeface="Nobile"/>
              </a:defRPr>
            </a:lvl6pPr>
            <a:lvl7pPr marL="3200400" lvl="6" indent="-317500">
              <a:lnSpc>
                <a:spcPct val="100000"/>
              </a:lnSpc>
              <a:spcBef>
                <a:spcPts val="1600"/>
              </a:spcBef>
              <a:spcAft>
                <a:spcPts val="0"/>
              </a:spcAft>
              <a:buClr>
                <a:schemeClr val="dk1"/>
              </a:buClr>
              <a:buSzPts val="1400"/>
              <a:buFont typeface="Nobile"/>
              <a:buChar char="●"/>
              <a:defRPr>
                <a:solidFill>
                  <a:schemeClr val="dk1"/>
                </a:solidFill>
                <a:latin typeface="Nobile"/>
                <a:ea typeface="Nobile"/>
                <a:cs typeface="Nobile"/>
                <a:sym typeface="Nobile"/>
              </a:defRPr>
            </a:lvl7pPr>
            <a:lvl8pPr marL="3657600" lvl="7" indent="-317500">
              <a:lnSpc>
                <a:spcPct val="100000"/>
              </a:lnSpc>
              <a:spcBef>
                <a:spcPts val="1600"/>
              </a:spcBef>
              <a:spcAft>
                <a:spcPts val="0"/>
              </a:spcAft>
              <a:buClr>
                <a:schemeClr val="dk1"/>
              </a:buClr>
              <a:buSzPts val="1400"/>
              <a:buFont typeface="Nobile"/>
              <a:buChar char="○"/>
              <a:defRPr>
                <a:solidFill>
                  <a:schemeClr val="dk1"/>
                </a:solidFill>
                <a:latin typeface="Nobile"/>
                <a:ea typeface="Nobile"/>
                <a:cs typeface="Nobile"/>
                <a:sym typeface="Nobile"/>
              </a:defRPr>
            </a:lvl8pPr>
            <a:lvl9pPr marL="4114800" lvl="8" indent="-317500">
              <a:lnSpc>
                <a:spcPct val="100000"/>
              </a:lnSpc>
              <a:spcBef>
                <a:spcPts val="1600"/>
              </a:spcBef>
              <a:spcAft>
                <a:spcPts val="1600"/>
              </a:spcAft>
              <a:buClr>
                <a:schemeClr val="dk1"/>
              </a:buClr>
              <a:buSzPts val="1400"/>
              <a:buFont typeface="Nobile"/>
              <a:buChar char="■"/>
              <a:defRPr>
                <a:solidFill>
                  <a:schemeClr val="dk1"/>
                </a:solidFill>
                <a:latin typeface="Nobile"/>
                <a:ea typeface="Nobile"/>
                <a:cs typeface="Nobile"/>
                <a:sym typeface="Nobil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6" r:id="rId5"/>
    <p:sldLayoutId id="2147483672" r:id="rId6"/>
    <p:sldLayoutId id="2147483673" r:id="rId7"/>
    <p:sldLayoutId id="2147483677" r:id="rId8"/>
    <p:sldLayoutId id="2147483678" r:id="rId9"/>
    <p:sldLayoutId id="2147483680" r:id="rId10"/>
    <p:sldLayoutId id="2147483682"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hyperlink" Target="https://colab.research.google.com/drive/12dZMYTVhV_hDsZUZTprt8h7eFcQCyQzV?usp=sharing"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www.researchgate.net/publication/329501788_Market_Basket_Analysis_Using_Apriori_and_FP-Growth_for_Analysis_Consumer_Expenditure_Patterns_at_Berkah_Mart_in_Pekanbaru_Riau"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iopscience.iop.org/article/10.1088/1757-899X/1007/1/012144/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7oGz4PCp9jI?si=IB8Y3uPAr6vQOfNe"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hyperlink" Target="https://www.geeksforgeeks.org/frequent-pattern-growth-algorith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6"/>
        <p:cNvGrpSpPr/>
        <p:nvPr/>
      </p:nvGrpSpPr>
      <p:grpSpPr>
        <a:xfrm>
          <a:off x="0" y="0"/>
          <a:ext cx="0" cy="0"/>
          <a:chOff x="0" y="0"/>
          <a:chExt cx="0" cy="0"/>
        </a:xfrm>
      </p:grpSpPr>
      <p:pic>
        <p:nvPicPr>
          <p:cNvPr id="557" name="Google Shape;557;p41"/>
          <p:cNvPicPr preferRelativeResize="0"/>
          <p:nvPr/>
        </p:nvPicPr>
        <p:blipFill rotWithShape="1">
          <a:blip r:embed="rId3">
            <a:alphaModFix amt="51000"/>
          </a:blip>
          <a:srcRect l="17211" t="21000" r="17595" b="21352"/>
          <a:stretch/>
        </p:blipFill>
        <p:spPr>
          <a:xfrm>
            <a:off x="2466575" y="710025"/>
            <a:ext cx="4210855" cy="3723451"/>
          </a:xfrm>
          <a:prstGeom prst="rect">
            <a:avLst/>
          </a:prstGeom>
          <a:noFill/>
          <a:ln>
            <a:noFill/>
          </a:ln>
        </p:spPr>
      </p:pic>
      <p:sp>
        <p:nvSpPr>
          <p:cNvPr id="558" name="Google Shape;558;p41"/>
          <p:cNvSpPr txBox="1">
            <a:spLocks noGrp="1"/>
          </p:cNvSpPr>
          <p:nvPr>
            <p:ph type="ctrTitle"/>
          </p:nvPr>
        </p:nvSpPr>
        <p:spPr>
          <a:xfrm>
            <a:off x="1396950" y="1813849"/>
            <a:ext cx="6350100" cy="9591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6000" dirty="0"/>
              <a:t>FP Growth</a:t>
            </a:r>
          </a:p>
        </p:txBody>
      </p:sp>
      <p:sp>
        <p:nvSpPr>
          <p:cNvPr id="559" name="Google Shape;559;p41"/>
          <p:cNvSpPr txBox="1">
            <a:spLocks noGrp="1"/>
          </p:cNvSpPr>
          <p:nvPr>
            <p:ph type="subTitle" idx="1"/>
          </p:nvPr>
        </p:nvSpPr>
        <p:spPr>
          <a:xfrm>
            <a:off x="2307675" y="3423525"/>
            <a:ext cx="4528800" cy="9031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Ravan </a:t>
            </a:r>
            <a:r>
              <a:rPr lang="en-US" dirty="0" err="1"/>
              <a:t>Iskandarov</a:t>
            </a:r>
            <a:endParaRPr lang="en-US" dirty="0"/>
          </a:p>
          <a:p>
            <a:pPr marL="0" lvl="0" indent="0" algn="ctr" rtl="0">
              <a:spcBef>
                <a:spcPts val="0"/>
              </a:spcBef>
              <a:spcAft>
                <a:spcPts val="0"/>
              </a:spcAft>
              <a:buNone/>
            </a:pPr>
            <a:r>
              <a:rPr lang="en-US" dirty="0"/>
              <a:t>Haji Akhundzada</a:t>
            </a:r>
          </a:p>
          <a:p>
            <a:pPr marL="0" lvl="0" indent="0" algn="ctr" rtl="0">
              <a:spcBef>
                <a:spcPts val="0"/>
              </a:spcBef>
              <a:spcAft>
                <a:spcPts val="0"/>
              </a:spcAft>
              <a:buNone/>
            </a:pPr>
            <a:r>
              <a:rPr lang="en-US" dirty="0"/>
              <a:t>Arzuman Hasanov</a:t>
            </a:r>
          </a:p>
        </p:txBody>
      </p:sp>
      <p:sp>
        <p:nvSpPr>
          <p:cNvPr id="560" name="Google Shape;560;p41"/>
          <p:cNvSpPr/>
          <p:nvPr/>
        </p:nvSpPr>
        <p:spPr>
          <a:xfrm>
            <a:off x="8727175" y="4813150"/>
            <a:ext cx="72300" cy="723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4488975" y="710025"/>
            <a:ext cx="166200" cy="166200"/>
          </a:xfrm>
          <a:prstGeom prst="ellipse">
            <a:avLst/>
          </a:pr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7704575" y="3032950"/>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938175" y="3783825"/>
            <a:ext cx="166200" cy="1662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AFDF0FE6-FCE1-C206-164B-19D61D987F8B}"/>
              </a:ext>
            </a:extLst>
          </p:cNvPr>
          <p:cNvSpPr txBox="1"/>
          <p:nvPr/>
        </p:nvSpPr>
        <p:spPr>
          <a:xfrm>
            <a:off x="373565" y="1050444"/>
            <a:ext cx="2860288" cy="646331"/>
          </a:xfrm>
          <a:prstGeom prst="rect">
            <a:avLst/>
          </a:prstGeom>
          <a:noFill/>
        </p:spPr>
        <p:txBody>
          <a:bodyPr wrap="square">
            <a:spAutoFit/>
          </a:bodyPr>
          <a:lstStyle/>
          <a:p>
            <a:r>
              <a:rPr lang="en-US" sz="1600" b="1" i="0" dirty="0">
                <a:solidFill>
                  <a:schemeClr val="tx1">
                    <a:lumMod val="50000"/>
                  </a:schemeClr>
                </a:solidFill>
                <a:effectLst/>
                <a:latin typeface="__Source_Sans_Pro_fea366"/>
              </a:rPr>
              <a:t>Transactions</a:t>
            </a:r>
          </a:p>
          <a:p>
            <a:endParaRPr lang="en-US" sz="400" b="1" i="0" dirty="0">
              <a:solidFill>
                <a:schemeClr val="tx1">
                  <a:lumMod val="50000"/>
                </a:schemeClr>
              </a:solidFill>
              <a:effectLst/>
              <a:latin typeface="__Source_Sans_Pro_fea366"/>
            </a:endParaRPr>
          </a:p>
          <a:p>
            <a:r>
              <a:rPr lang="en-US" sz="1600" b="1" i="0" dirty="0">
                <a:solidFill>
                  <a:schemeClr val="tx1">
                    <a:lumMod val="50000"/>
                  </a:schemeClr>
                </a:solidFill>
                <a:effectLst/>
                <a:latin typeface="__Source_Sans_Pro_fea366"/>
              </a:rPr>
              <a:t>1. {K, E, M, O, Y}: </a:t>
            </a:r>
            <a:endParaRPr lang="en-US" sz="1600" dirty="0">
              <a:solidFill>
                <a:schemeClr val="tx1">
                  <a:lumMod val="50000"/>
                </a:schemeClr>
              </a:solidFill>
            </a:endParaRPr>
          </a:p>
        </p:txBody>
      </p:sp>
      <p:sp>
        <p:nvSpPr>
          <p:cNvPr id="24" name="TextBox 23">
            <a:extLst>
              <a:ext uri="{FF2B5EF4-FFF2-40B4-BE49-F238E27FC236}">
                <a16:creationId xmlns:a16="http://schemas.microsoft.com/office/drawing/2014/main" id="{D02F0927-7CA4-AEEA-B362-34F34E0C05A9}"/>
              </a:ext>
            </a:extLst>
          </p:cNvPr>
          <p:cNvSpPr txBox="1"/>
          <p:nvPr/>
        </p:nvSpPr>
        <p:spPr>
          <a:xfrm>
            <a:off x="373565" y="1696775"/>
            <a:ext cx="2035098" cy="338554"/>
          </a:xfrm>
          <a:prstGeom prst="rect">
            <a:avLst/>
          </a:prstGeom>
          <a:noFill/>
        </p:spPr>
        <p:txBody>
          <a:bodyPr wrap="square">
            <a:spAutoFit/>
          </a:bodyPr>
          <a:lstStyle/>
          <a:p>
            <a:r>
              <a:rPr lang="en-US" sz="1600" b="1" dirty="0">
                <a:solidFill>
                  <a:schemeClr val="tx1">
                    <a:lumMod val="50000"/>
                  </a:schemeClr>
                </a:solidFill>
                <a:latin typeface="__Source_Sans_Pro_fea366"/>
              </a:rPr>
              <a:t>2. {K, E, O, Y}: </a:t>
            </a:r>
          </a:p>
        </p:txBody>
      </p:sp>
      <p:sp>
        <p:nvSpPr>
          <p:cNvPr id="28" name="TextBox 27">
            <a:extLst>
              <a:ext uri="{FF2B5EF4-FFF2-40B4-BE49-F238E27FC236}">
                <a16:creationId xmlns:a16="http://schemas.microsoft.com/office/drawing/2014/main" id="{2F1665B8-D5AC-C0B6-BCF4-30D15654802F}"/>
              </a:ext>
            </a:extLst>
          </p:cNvPr>
          <p:cNvSpPr txBox="1"/>
          <p:nvPr/>
        </p:nvSpPr>
        <p:spPr>
          <a:xfrm>
            <a:off x="373565" y="2035329"/>
            <a:ext cx="2109440" cy="338554"/>
          </a:xfrm>
          <a:prstGeom prst="rect">
            <a:avLst/>
          </a:prstGeom>
          <a:noFill/>
        </p:spPr>
        <p:txBody>
          <a:bodyPr wrap="square">
            <a:spAutoFit/>
          </a:bodyPr>
          <a:lstStyle/>
          <a:p>
            <a:r>
              <a:rPr lang="en-US" sz="1600" b="1" dirty="0">
                <a:solidFill>
                  <a:schemeClr val="tx1">
                    <a:lumMod val="50000"/>
                  </a:schemeClr>
                </a:solidFill>
                <a:latin typeface="__Source_Sans_Pro_fea366"/>
              </a:rPr>
              <a:t>3. {K, E, M}: </a:t>
            </a:r>
          </a:p>
        </p:txBody>
      </p:sp>
      <p:sp>
        <p:nvSpPr>
          <p:cNvPr id="32" name="TextBox 31">
            <a:extLst>
              <a:ext uri="{FF2B5EF4-FFF2-40B4-BE49-F238E27FC236}">
                <a16:creationId xmlns:a16="http://schemas.microsoft.com/office/drawing/2014/main" id="{4F7C3B61-0119-1E0A-9652-71C49072F3A3}"/>
              </a:ext>
            </a:extLst>
          </p:cNvPr>
          <p:cNvSpPr txBox="1"/>
          <p:nvPr/>
        </p:nvSpPr>
        <p:spPr>
          <a:xfrm>
            <a:off x="373565" y="2373883"/>
            <a:ext cx="2419687" cy="338554"/>
          </a:xfrm>
          <a:prstGeom prst="rect">
            <a:avLst/>
          </a:prstGeom>
          <a:noFill/>
        </p:spPr>
        <p:txBody>
          <a:bodyPr wrap="square">
            <a:spAutoFit/>
          </a:bodyPr>
          <a:lstStyle/>
          <a:p>
            <a:r>
              <a:rPr lang="en-US" sz="1600" b="1" dirty="0">
                <a:solidFill>
                  <a:schemeClr val="tx1">
                    <a:lumMod val="50000"/>
                  </a:schemeClr>
                </a:solidFill>
                <a:latin typeface="__Source_Sans_Pro_fea366"/>
              </a:rPr>
              <a:t>4. {K, M, Y}: </a:t>
            </a:r>
          </a:p>
        </p:txBody>
      </p:sp>
      <p:sp>
        <p:nvSpPr>
          <p:cNvPr id="34" name="TextBox 33">
            <a:extLst>
              <a:ext uri="{FF2B5EF4-FFF2-40B4-BE49-F238E27FC236}">
                <a16:creationId xmlns:a16="http://schemas.microsoft.com/office/drawing/2014/main" id="{186C9C3E-D4E0-4AFE-9023-85E0BC7A54FF}"/>
              </a:ext>
            </a:extLst>
          </p:cNvPr>
          <p:cNvSpPr txBox="1"/>
          <p:nvPr/>
        </p:nvSpPr>
        <p:spPr>
          <a:xfrm>
            <a:off x="382730" y="2712437"/>
            <a:ext cx="1749139" cy="338554"/>
          </a:xfrm>
          <a:prstGeom prst="rect">
            <a:avLst/>
          </a:prstGeom>
          <a:noFill/>
        </p:spPr>
        <p:txBody>
          <a:bodyPr wrap="square">
            <a:spAutoFit/>
          </a:bodyPr>
          <a:lstStyle/>
          <a:p>
            <a:r>
              <a:rPr lang="en-US" sz="1600" b="1" dirty="0">
                <a:solidFill>
                  <a:schemeClr val="tx1">
                    <a:lumMod val="50000"/>
                  </a:schemeClr>
                </a:solidFill>
                <a:latin typeface="__Source_Sans_Pro_fea366"/>
              </a:rPr>
              <a:t>5. {K, E, O}: </a:t>
            </a:r>
          </a:p>
        </p:txBody>
      </p:sp>
      <p:sp>
        <p:nvSpPr>
          <p:cNvPr id="2" name="TextBox 1">
            <a:extLst>
              <a:ext uri="{FF2B5EF4-FFF2-40B4-BE49-F238E27FC236}">
                <a16:creationId xmlns:a16="http://schemas.microsoft.com/office/drawing/2014/main" id="{6EAC831C-7E0E-EDDE-B271-FCBB4AB021CB}"/>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10</a:t>
            </a:fld>
            <a:endParaRPr lang="en-US" dirty="0">
              <a:latin typeface="ff3"/>
            </a:endParaRPr>
          </a:p>
        </p:txBody>
      </p:sp>
      <p:pic>
        <p:nvPicPr>
          <p:cNvPr id="3" name="Picture 2" descr="A diagram of a diagram&#10;&#10;Description automatically generated">
            <a:extLst>
              <a:ext uri="{FF2B5EF4-FFF2-40B4-BE49-F238E27FC236}">
                <a16:creationId xmlns:a16="http://schemas.microsoft.com/office/drawing/2014/main" id="{B69B0C3A-C9AC-228E-BCE9-376AC4ECF70D}"/>
              </a:ext>
            </a:extLst>
          </p:cNvPr>
          <p:cNvPicPr>
            <a:picLocks noChangeAspect="1"/>
          </p:cNvPicPr>
          <p:nvPr/>
        </p:nvPicPr>
        <p:blipFill rotWithShape="1">
          <a:blip r:embed="rId2"/>
          <a:srcRect l="10903" b="15592"/>
          <a:stretch/>
        </p:blipFill>
        <p:spPr>
          <a:xfrm>
            <a:off x="2793252" y="99034"/>
            <a:ext cx="5560741" cy="4341541"/>
          </a:xfrm>
          <a:prstGeom prst="rect">
            <a:avLst/>
          </a:prstGeom>
        </p:spPr>
      </p:pic>
    </p:spTree>
    <p:extLst>
      <p:ext uri="{BB962C8B-B14F-4D97-AF65-F5344CB8AC3E}">
        <p14:creationId xmlns:p14="http://schemas.microsoft.com/office/powerpoint/2010/main" val="361306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32"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DBB7A2B-B6D1-E11F-1DD5-5761E0CB1D07}"/>
              </a:ext>
            </a:extLst>
          </p:cNvPr>
          <p:cNvGraphicFramePr>
            <a:graphicFrameLocks noGrp="1"/>
          </p:cNvGraphicFramePr>
          <p:nvPr>
            <p:extLst>
              <p:ext uri="{D42A27DB-BD31-4B8C-83A1-F6EECF244321}">
                <p14:modId xmlns:p14="http://schemas.microsoft.com/office/powerpoint/2010/main" val="15511382"/>
              </p:ext>
            </p:extLst>
          </p:nvPr>
        </p:nvGraphicFramePr>
        <p:xfrm>
          <a:off x="314092" y="1164582"/>
          <a:ext cx="4674220" cy="2405182"/>
        </p:xfrm>
        <a:graphic>
          <a:graphicData uri="http://schemas.openxmlformats.org/drawingml/2006/table">
            <a:tbl>
              <a:tblPr firstRow="1" bandRow="1">
                <a:tableStyleId>{6387B0A4-A28B-49DF-B917-CA7616161556}</a:tableStyleId>
              </a:tblPr>
              <a:tblGrid>
                <a:gridCol w="575231">
                  <a:extLst>
                    <a:ext uri="{9D8B030D-6E8A-4147-A177-3AD203B41FA5}">
                      <a16:colId xmlns:a16="http://schemas.microsoft.com/office/drawing/2014/main" val="3721607696"/>
                    </a:ext>
                  </a:extLst>
                </a:gridCol>
                <a:gridCol w="2589857">
                  <a:extLst>
                    <a:ext uri="{9D8B030D-6E8A-4147-A177-3AD203B41FA5}">
                      <a16:colId xmlns:a16="http://schemas.microsoft.com/office/drawing/2014/main" val="2924010148"/>
                    </a:ext>
                  </a:extLst>
                </a:gridCol>
                <a:gridCol w="1509132">
                  <a:extLst>
                    <a:ext uri="{9D8B030D-6E8A-4147-A177-3AD203B41FA5}">
                      <a16:colId xmlns:a16="http://schemas.microsoft.com/office/drawing/2014/main" val="1948666168"/>
                    </a:ext>
                  </a:extLst>
                </a:gridCol>
              </a:tblGrid>
              <a:tr h="454462">
                <a:tc>
                  <a:txBody>
                    <a:bodyPr/>
                    <a:lstStyle/>
                    <a:p>
                      <a:pPr algn="ctr"/>
                      <a:r>
                        <a:rPr lang="en-US">
                          <a:effectLst/>
                        </a:rPr>
                        <a:t>Item</a:t>
                      </a:r>
                    </a:p>
                  </a:txBody>
                  <a:tcPr anchor="ctr"/>
                </a:tc>
                <a:tc>
                  <a:txBody>
                    <a:bodyPr/>
                    <a:lstStyle/>
                    <a:p>
                      <a:pPr algn="ctr"/>
                      <a:r>
                        <a:rPr lang="en-US" dirty="0">
                          <a:effectLst/>
                        </a:rPr>
                        <a:t>Conditional Pattern Base</a:t>
                      </a:r>
                    </a:p>
                  </a:txBody>
                  <a:tcPr anchor="ctr"/>
                </a:tc>
                <a:tc>
                  <a:txBody>
                    <a:bodyPr/>
                    <a:lstStyle/>
                    <a:p>
                      <a:pPr algn="ctr"/>
                      <a:r>
                        <a:rPr lang="en-US" dirty="0">
                          <a:effectLst/>
                        </a:rPr>
                        <a:t>Conditional FP Tree</a:t>
                      </a:r>
                    </a:p>
                  </a:txBody>
                  <a:tcPr anchor="ctr"/>
                </a:tc>
                <a:extLst>
                  <a:ext uri="{0D108BD9-81ED-4DB2-BD59-A6C34878D82A}">
                    <a16:rowId xmlns:a16="http://schemas.microsoft.com/office/drawing/2014/main" val="570957153"/>
                  </a:ext>
                </a:extLst>
              </a:tr>
              <a:tr h="454462">
                <a:tc>
                  <a:txBody>
                    <a:bodyPr/>
                    <a:lstStyle/>
                    <a:p>
                      <a:pPr algn="ctr"/>
                      <a:r>
                        <a:rPr lang="en-US">
                          <a:effectLst/>
                        </a:rPr>
                        <a:t>Y</a:t>
                      </a:r>
                    </a:p>
                  </a:txBody>
                  <a:tcPr anchor="ctr"/>
                </a:tc>
                <a:tc>
                  <a:txBody>
                    <a:bodyPr/>
                    <a:lstStyle/>
                    <a:p>
                      <a:pPr algn="ctr"/>
                      <a:r>
                        <a:rPr lang="pt-BR" dirty="0">
                          <a:effectLst/>
                        </a:rPr>
                        <a:t>{K, E, M, O : 1}, {K, E, O : 1},</a:t>
                      </a:r>
                    </a:p>
                    <a:p>
                      <a:pPr algn="ctr"/>
                      <a:r>
                        <a:rPr lang="pt-BR" dirty="0">
                          <a:effectLst/>
                        </a:rPr>
                        <a:t>{K, M : 1}</a:t>
                      </a:r>
                    </a:p>
                  </a:txBody>
                  <a:tcPr anchor="ctr"/>
                </a:tc>
                <a:tc>
                  <a:txBody>
                    <a:bodyPr/>
                    <a:lstStyle/>
                    <a:p>
                      <a:pPr algn="ctr"/>
                      <a:r>
                        <a:rPr lang="en-US" dirty="0">
                          <a:effectLst/>
                        </a:rPr>
                        <a:t>{K : 3}</a:t>
                      </a:r>
                    </a:p>
                  </a:txBody>
                  <a:tcPr anchor="ctr"/>
                </a:tc>
                <a:extLst>
                  <a:ext uri="{0D108BD9-81ED-4DB2-BD59-A6C34878D82A}">
                    <a16:rowId xmlns:a16="http://schemas.microsoft.com/office/drawing/2014/main" val="407335655"/>
                  </a:ext>
                </a:extLst>
              </a:tr>
              <a:tr h="454462">
                <a:tc>
                  <a:txBody>
                    <a:bodyPr/>
                    <a:lstStyle/>
                    <a:p>
                      <a:pPr algn="ctr"/>
                      <a:r>
                        <a:rPr lang="en-US">
                          <a:effectLst/>
                        </a:rPr>
                        <a:t>O</a:t>
                      </a:r>
                    </a:p>
                  </a:txBody>
                  <a:tcPr anchor="ctr"/>
                </a:tc>
                <a:tc>
                  <a:txBody>
                    <a:bodyPr/>
                    <a:lstStyle/>
                    <a:p>
                      <a:pPr algn="ctr"/>
                      <a:r>
                        <a:rPr lang="en-US">
                          <a:effectLst/>
                        </a:rPr>
                        <a:t>{K, E, M : 1}, {K, E : 2}</a:t>
                      </a:r>
                    </a:p>
                  </a:txBody>
                  <a:tcPr anchor="ctr"/>
                </a:tc>
                <a:tc>
                  <a:txBody>
                    <a:bodyPr/>
                    <a:lstStyle/>
                    <a:p>
                      <a:pPr algn="ctr"/>
                      <a:r>
                        <a:rPr lang="en-US" dirty="0">
                          <a:effectLst/>
                        </a:rPr>
                        <a:t>{K, E : 3}</a:t>
                      </a:r>
                    </a:p>
                  </a:txBody>
                  <a:tcPr anchor="ctr"/>
                </a:tc>
                <a:extLst>
                  <a:ext uri="{0D108BD9-81ED-4DB2-BD59-A6C34878D82A}">
                    <a16:rowId xmlns:a16="http://schemas.microsoft.com/office/drawing/2014/main" val="1551133552"/>
                  </a:ext>
                </a:extLst>
              </a:tr>
              <a:tr h="287219">
                <a:tc>
                  <a:txBody>
                    <a:bodyPr/>
                    <a:lstStyle/>
                    <a:p>
                      <a:pPr algn="ctr"/>
                      <a:r>
                        <a:rPr lang="en-US">
                          <a:effectLst/>
                        </a:rPr>
                        <a:t>M</a:t>
                      </a:r>
                    </a:p>
                  </a:txBody>
                  <a:tcPr anchor="ctr"/>
                </a:tc>
                <a:tc>
                  <a:txBody>
                    <a:bodyPr/>
                    <a:lstStyle/>
                    <a:p>
                      <a:pPr algn="ctr"/>
                      <a:r>
                        <a:rPr lang="en-US">
                          <a:effectLst/>
                        </a:rPr>
                        <a:t>{K, E : 2}, {K: 1}</a:t>
                      </a:r>
                    </a:p>
                  </a:txBody>
                  <a:tcPr anchor="ctr"/>
                </a:tc>
                <a:tc>
                  <a:txBody>
                    <a:bodyPr/>
                    <a:lstStyle/>
                    <a:p>
                      <a:pPr algn="ctr"/>
                      <a:r>
                        <a:rPr lang="en-US">
                          <a:effectLst/>
                        </a:rPr>
                        <a:t>{K : 3}</a:t>
                      </a:r>
                    </a:p>
                  </a:txBody>
                  <a:tcPr anchor="ctr"/>
                </a:tc>
                <a:extLst>
                  <a:ext uri="{0D108BD9-81ED-4DB2-BD59-A6C34878D82A}">
                    <a16:rowId xmlns:a16="http://schemas.microsoft.com/office/drawing/2014/main" val="191423204"/>
                  </a:ext>
                </a:extLst>
              </a:tr>
              <a:tr h="287219">
                <a:tc>
                  <a:txBody>
                    <a:bodyPr/>
                    <a:lstStyle/>
                    <a:p>
                      <a:pPr algn="ctr"/>
                      <a:r>
                        <a:rPr lang="en-US">
                          <a:effectLst/>
                        </a:rPr>
                        <a:t>E</a:t>
                      </a:r>
                    </a:p>
                  </a:txBody>
                  <a:tcPr anchor="ctr"/>
                </a:tc>
                <a:tc>
                  <a:txBody>
                    <a:bodyPr/>
                    <a:lstStyle/>
                    <a:p>
                      <a:pPr algn="ctr"/>
                      <a:r>
                        <a:rPr lang="en-US">
                          <a:effectLst/>
                        </a:rPr>
                        <a:t>{K: 4}</a:t>
                      </a:r>
                    </a:p>
                  </a:txBody>
                  <a:tcPr anchor="ctr"/>
                </a:tc>
                <a:tc>
                  <a:txBody>
                    <a:bodyPr/>
                    <a:lstStyle/>
                    <a:p>
                      <a:pPr algn="ctr"/>
                      <a:r>
                        <a:rPr lang="en-US">
                          <a:effectLst/>
                        </a:rPr>
                        <a:t>{K: 4}</a:t>
                      </a:r>
                    </a:p>
                  </a:txBody>
                  <a:tcPr anchor="ctr"/>
                </a:tc>
                <a:extLst>
                  <a:ext uri="{0D108BD9-81ED-4DB2-BD59-A6C34878D82A}">
                    <a16:rowId xmlns:a16="http://schemas.microsoft.com/office/drawing/2014/main" val="3141928383"/>
                  </a:ext>
                </a:extLst>
              </a:tr>
              <a:tr h="287219">
                <a:tc>
                  <a:txBody>
                    <a:bodyPr/>
                    <a:lstStyle/>
                    <a:p>
                      <a:pPr algn="ctr"/>
                      <a:r>
                        <a:rPr lang="en-US">
                          <a:effectLst/>
                        </a:rPr>
                        <a:t>K</a:t>
                      </a:r>
                    </a:p>
                  </a:txBody>
                  <a:tcPr anchor="ctr"/>
                </a:tc>
                <a:tc>
                  <a:txBody>
                    <a:bodyPr/>
                    <a:lstStyle/>
                    <a:p>
                      <a:pPr algn="ctr"/>
                      <a:endParaRPr lang="en-US" dirty="0">
                        <a:effectLst/>
                      </a:endParaRPr>
                    </a:p>
                  </a:txBody>
                  <a:tcPr anchor="ctr"/>
                </a:tc>
                <a:tc>
                  <a:txBody>
                    <a:bodyPr/>
                    <a:lstStyle/>
                    <a:p>
                      <a:pPr algn="ctr"/>
                      <a:endParaRPr lang="en-US" dirty="0"/>
                    </a:p>
                  </a:txBody>
                  <a:tcPr/>
                </a:tc>
                <a:extLst>
                  <a:ext uri="{0D108BD9-81ED-4DB2-BD59-A6C34878D82A}">
                    <a16:rowId xmlns:a16="http://schemas.microsoft.com/office/drawing/2014/main" val="1170563589"/>
                  </a:ext>
                </a:extLst>
              </a:tr>
            </a:tbl>
          </a:graphicData>
        </a:graphic>
      </p:graphicFrame>
      <p:sp>
        <p:nvSpPr>
          <p:cNvPr id="7" name="TextBox 6">
            <a:extLst>
              <a:ext uri="{FF2B5EF4-FFF2-40B4-BE49-F238E27FC236}">
                <a16:creationId xmlns:a16="http://schemas.microsoft.com/office/drawing/2014/main" id="{349FB59F-E66E-8F39-17D5-16E34CBCD09E}"/>
              </a:ext>
            </a:extLst>
          </p:cNvPr>
          <p:cNvSpPr txBox="1"/>
          <p:nvPr/>
        </p:nvSpPr>
        <p:spPr>
          <a:xfrm>
            <a:off x="715536" y="582091"/>
            <a:ext cx="5365596" cy="338554"/>
          </a:xfrm>
          <a:prstGeom prst="rect">
            <a:avLst/>
          </a:prstGeom>
          <a:noFill/>
        </p:spPr>
        <p:txBody>
          <a:bodyPr wrap="square">
            <a:spAutoFit/>
          </a:bodyPr>
          <a:lstStyle/>
          <a:p>
            <a:r>
              <a:rPr lang="en-US" sz="1600" dirty="0">
                <a:solidFill>
                  <a:schemeClr val="tx1">
                    <a:lumMod val="50000"/>
                  </a:schemeClr>
                </a:solidFill>
                <a:latin typeface="__Source_Sans_Pro_fea366"/>
              </a:rPr>
              <a:t>Now we create a Conditional Pattern Base for all the items</a:t>
            </a:r>
            <a:endParaRPr lang="en-US" dirty="0"/>
          </a:p>
        </p:txBody>
      </p:sp>
      <p:sp>
        <p:nvSpPr>
          <p:cNvPr id="11" name="TextBox 10">
            <a:extLst>
              <a:ext uri="{FF2B5EF4-FFF2-40B4-BE49-F238E27FC236}">
                <a16:creationId xmlns:a16="http://schemas.microsoft.com/office/drawing/2014/main" id="{65D421B8-0DCD-0776-6FA7-736DFD8C64A3}"/>
              </a:ext>
            </a:extLst>
          </p:cNvPr>
          <p:cNvSpPr txBox="1"/>
          <p:nvPr/>
        </p:nvSpPr>
        <p:spPr>
          <a:xfrm>
            <a:off x="499017" y="3717308"/>
            <a:ext cx="8145965" cy="523220"/>
          </a:xfrm>
          <a:prstGeom prst="rect">
            <a:avLst/>
          </a:prstGeom>
          <a:noFill/>
        </p:spPr>
        <p:txBody>
          <a:bodyPr wrap="square">
            <a:spAutoFit/>
          </a:bodyPr>
          <a:lstStyle/>
          <a:p>
            <a:r>
              <a:rPr lang="en-US" b="1" dirty="0"/>
              <a:t>The conditional FP-Tree </a:t>
            </a:r>
            <a:r>
              <a:rPr lang="en-US" dirty="0"/>
              <a:t>is constructed by finding the set of elements that appear in all paths of the conditional pattern base for a given frequent item and </a:t>
            </a:r>
            <a:r>
              <a:rPr lang="en-US" u="sng" dirty="0"/>
              <a:t>summing</a:t>
            </a:r>
            <a:r>
              <a:rPr lang="en-US" dirty="0"/>
              <a:t> their </a:t>
            </a:r>
            <a:r>
              <a:rPr lang="en-US" b="1" dirty="0"/>
              <a:t>support counts</a:t>
            </a:r>
            <a:r>
              <a:rPr lang="en-US" dirty="0"/>
              <a:t>.</a:t>
            </a:r>
          </a:p>
        </p:txBody>
      </p:sp>
      <p:graphicFrame>
        <p:nvGraphicFramePr>
          <p:cNvPr id="12" name="Table 11">
            <a:extLst>
              <a:ext uri="{FF2B5EF4-FFF2-40B4-BE49-F238E27FC236}">
                <a16:creationId xmlns:a16="http://schemas.microsoft.com/office/drawing/2014/main" id="{EA1E5C02-59C4-B319-074F-42473CADF5C2}"/>
              </a:ext>
            </a:extLst>
          </p:cNvPr>
          <p:cNvGraphicFramePr>
            <a:graphicFrameLocks noGrp="1"/>
          </p:cNvGraphicFramePr>
          <p:nvPr>
            <p:extLst>
              <p:ext uri="{D42A27DB-BD31-4B8C-83A1-F6EECF244321}">
                <p14:modId xmlns:p14="http://schemas.microsoft.com/office/powerpoint/2010/main" val="795570629"/>
              </p:ext>
            </p:extLst>
          </p:nvPr>
        </p:nvGraphicFramePr>
        <p:xfrm>
          <a:off x="5498372" y="1366413"/>
          <a:ext cx="2404126" cy="2001520"/>
        </p:xfrm>
        <a:graphic>
          <a:graphicData uri="http://schemas.openxmlformats.org/drawingml/2006/table">
            <a:tbl>
              <a:tblPr firstRow="1" bandRow="1">
                <a:tableStyleId>{6387B0A4-A28B-49DF-B917-CA7616161556}</a:tableStyleId>
              </a:tblPr>
              <a:tblGrid>
                <a:gridCol w="536485">
                  <a:extLst>
                    <a:ext uri="{9D8B030D-6E8A-4147-A177-3AD203B41FA5}">
                      <a16:colId xmlns:a16="http://schemas.microsoft.com/office/drawing/2014/main" val="2185958801"/>
                    </a:ext>
                  </a:extLst>
                </a:gridCol>
                <a:gridCol w="1867641">
                  <a:extLst>
                    <a:ext uri="{9D8B030D-6E8A-4147-A177-3AD203B41FA5}">
                      <a16:colId xmlns:a16="http://schemas.microsoft.com/office/drawing/2014/main" val="2280324957"/>
                    </a:ext>
                  </a:extLst>
                </a:gridCol>
              </a:tblGrid>
              <a:tr h="370840">
                <a:tc>
                  <a:txBody>
                    <a:bodyPr/>
                    <a:lstStyle/>
                    <a:p>
                      <a:pPr algn="ctr"/>
                      <a:r>
                        <a:rPr lang="en-US" dirty="0">
                          <a:effectLst/>
                        </a:rPr>
                        <a:t>Item</a:t>
                      </a:r>
                    </a:p>
                  </a:txBody>
                  <a:tcPr anchor="ctr"/>
                </a:tc>
                <a:tc>
                  <a:txBody>
                    <a:bodyPr/>
                    <a:lstStyle/>
                    <a:p>
                      <a:pPr algn="ctr"/>
                      <a:r>
                        <a:rPr lang="en-US" dirty="0">
                          <a:effectLst/>
                        </a:rPr>
                        <a:t>Frequent Patterns</a:t>
                      </a:r>
                    </a:p>
                  </a:txBody>
                  <a:tcPr anchor="ctr"/>
                </a:tc>
                <a:extLst>
                  <a:ext uri="{0D108BD9-81ED-4DB2-BD59-A6C34878D82A}">
                    <a16:rowId xmlns:a16="http://schemas.microsoft.com/office/drawing/2014/main" val="2647839100"/>
                  </a:ext>
                </a:extLst>
              </a:tr>
              <a:tr h="370840">
                <a:tc>
                  <a:txBody>
                    <a:bodyPr/>
                    <a:lstStyle/>
                    <a:p>
                      <a:pPr algn="ctr"/>
                      <a:r>
                        <a:rPr lang="en-US">
                          <a:effectLst/>
                        </a:rPr>
                        <a:t>Y</a:t>
                      </a:r>
                    </a:p>
                  </a:txBody>
                  <a:tcPr anchor="ctr"/>
                </a:tc>
                <a:tc>
                  <a:txBody>
                    <a:bodyPr/>
                    <a:lstStyle/>
                    <a:p>
                      <a:pPr algn="ctr"/>
                      <a:r>
                        <a:rPr lang="en-US">
                          <a:effectLst/>
                        </a:rPr>
                        <a:t>{K, Y - 3}</a:t>
                      </a:r>
                    </a:p>
                  </a:txBody>
                  <a:tcPr anchor="ctr"/>
                </a:tc>
                <a:extLst>
                  <a:ext uri="{0D108BD9-81ED-4DB2-BD59-A6C34878D82A}">
                    <a16:rowId xmlns:a16="http://schemas.microsoft.com/office/drawing/2014/main" val="338223925"/>
                  </a:ext>
                </a:extLst>
              </a:tr>
              <a:tr h="370840">
                <a:tc>
                  <a:txBody>
                    <a:bodyPr/>
                    <a:lstStyle/>
                    <a:p>
                      <a:pPr algn="ctr"/>
                      <a:r>
                        <a:rPr lang="en-US">
                          <a:effectLst/>
                        </a:rPr>
                        <a:t>O</a:t>
                      </a:r>
                    </a:p>
                  </a:txBody>
                  <a:tcPr anchor="ctr"/>
                </a:tc>
                <a:tc>
                  <a:txBody>
                    <a:bodyPr/>
                    <a:lstStyle/>
                    <a:p>
                      <a:pPr algn="ctr"/>
                      <a:r>
                        <a:rPr lang="pt-BR" dirty="0">
                          <a:effectLst/>
                        </a:rPr>
                        <a:t>{K, O - 3}, {E, O - 3}, </a:t>
                      </a:r>
                    </a:p>
                    <a:p>
                      <a:pPr algn="ctr"/>
                      <a:r>
                        <a:rPr lang="pt-BR" dirty="0">
                          <a:effectLst/>
                        </a:rPr>
                        <a:t>{K, E, O - 3}</a:t>
                      </a:r>
                    </a:p>
                  </a:txBody>
                  <a:tcPr anchor="ctr"/>
                </a:tc>
                <a:extLst>
                  <a:ext uri="{0D108BD9-81ED-4DB2-BD59-A6C34878D82A}">
                    <a16:rowId xmlns:a16="http://schemas.microsoft.com/office/drawing/2014/main" val="1605105775"/>
                  </a:ext>
                </a:extLst>
              </a:tr>
              <a:tr h="370840">
                <a:tc>
                  <a:txBody>
                    <a:bodyPr/>
                    <a:lstStyle/>
                    <a:p>
                      <a:pPr algn="ctr"/>
                      <a:r>
                        <a:rPr lang="en-US">
                          <a:effectLst/>
                        </a:rPr>
                        <a:t>M</a:t>
                      </a:r>
                    </a:p>
                  </a:txBody>
                  <a:tcPr anchor="ctr"/>
                </a:tc>
                <a:tc>
                  <a:txBody>
                    <a:bodyPr/>
                    <a:lstStyle/>
                    <a:p>
                      <a:pPr algn="ctr"/>
                      <a:r>
                        <a:rPr lang="en-US">
                          <a:effectLst/>
                        </a:rPr>
                        <a:t>{K, M - 3}</a:t>
                      </a:r>
                    </a:p>
                  </a:txBody>
                  <a:tcPr anchor="ctr"/>
                </a:tc>
                <a:extLst>
                  <a:ext uri="{0D108BD9-81ED-4DB2-BD59-A6C34878D82A}">
                    <a16:rowId xmlns:a16="http://schemas.microsoft.com/office/drawing/2014/main" val="854712665"/>
                  </a:ext>
                </a:extLst>
              </a:tr>
              <a:tr h="370840">
                <a:tc>
                  <a:txBody>
                    <a:bodyPr/>
                    <a:lstStyle/>
                    <a:p>
                      <a:pPr algn="ctr"/>
                      <a:r>
                        <a:rPr lang="en-US" dirty="0">
                          <a:effectLst/>
                        </a:rPr>
                        <a:t>E</a:t>
                      </a:r>
                    </a:p>
                  </a:txBody>
                  <a:tcPr anchor="ctr"/>
                </a:tc>
                <a:tc>
                  <a:txBody>
                    <a:bodyPr/>
                    <a:lstStyle/>
                    <a:p>
                      <a:pPr algn="ctr"/>
                      <a:r>
                        <a:rPr lang="en-US" dirty="0">
                          <a:effectLst/>
                        </a:rPr>
                        <a:t>{K, E - 4}</a:t>
                      </a:r>
                    </a:p>
                  </a:txBody>
                  <a:tcPr anchor="ctr"/>
                </a:tc>
                <a:extLst>
                  <a:ext uri="{0D108BD9-81ED-4DB2-BD59-A6C34878D82A}">
                    <a16:rowId xmlns:a16="http://schemas.microsoft.com/office/drawing/2014/main" val="4184841213"/>
                  </a:ext>
                </a:extLst>
              </a:tr>
            </a:tbl>
          </a:graphicData>
        </a:graphic>
      </p:graphicFrame>
      <p:sp>
        <p:nvSpPr>
          <p:cNvPr id="2" name="TextBox 1">
            <a:extLst>
              <a:ext uri="{FF2B5EF4-FFF2-40B4-BE49-F238E27FC236}">
                <a16:creationId xmlns:a16="http://schemas.microsoft.com/office/drawing/2014/main" id="{0CF7E789-E183-EFA6-E760-44A8614FFD3C}"/>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11</a:t>
            </a:fld>
            <a:endParaRPr lang="en-US" dirty="0">
              <a:latin typeface="ff3"/>
            </a:endParaRPr>
          </a:p>
        </p:txBody>
      </p:sp>
    </p:spTree>
    <p:extLst>
      <p:ext uri="{BB962C8B-B14F-4D97-AF65-F5344CB8AC3E}">
        <p14:creationId xmlns:p14="http://schemas.microsoft.com/office/powerpoint/2010/main" val="400699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Real-world Applications </a:t>
            </a:r>
          </a:p>
        </p:txBody>
      </p:sp>
      <p:sp>
        <p:nvSpPr>
          <p:cNvPr id="3" name="TextBox 2">
            <a:extLst>
              <a:ext uri="{FF2B5EF4-FFF2-40B4-BE49-F238E27FC236}">
                <a16:creationId xmlns:a16="http://schemas.microsoft.com/office/drawing/2014/main" id="{2CB42AD4-934F-6F15-810C-502085BF4B35}"/>
              </a:ext>
            </a:extLst>
          </p:cNvPr>
          <p:cNvSpPr txBox="1"/>
          <p:nvPr/>
        </p:nvSpPr>
        <p:spPr>
          <a:xfrm>
            <a:off x="807610" y="1159045"/>
            <a:ext cx="7281538" cy="3508653"/>
          </a:xfrm>
          <a:prstGeom prst="rect">
            <a:avLst/>
          </a:prstGeom>
          <a:noFill/>
        </p:spPr>
        <p:txBody>
          <a:bodyPr wrap="square">
            <a:spAutoFit/>
          </a:bodyPr>
          <a:lstStyle/>
          <a:p>
            <a:pPr algn="l"/>
            <a:r>
              <a:rPr lang="en-US" sz="1600" b="0" i="0" dirty="0">
                <a:solidFill>
                  <a:schemeClr val="tx1"/>
                </a:solidFill>
                <a:effectLst/>
                <a:latin typeface="Söhne"/>
              </a:rPr>
              <a:t>Frequent Pattern Growth (FP-growth) is a popular algorithm used in data mining and association rule learning. It's commonly applied in various real-world scenarios where discovering patterns in large datasets is essential. Here are some real-world applications of FP-growth:</a:t>
            </a:r>
          </a:p>
          <a:p>
            <a:pPr algn="l"/>
            <a:endParaRPr lang="en-US" sz="800" b="0" i="0" dirty="0">
              <a:solidFill>
                <a:schemeClr val="tx1"/>
              </a:solidFill>
              <a:effectLst/>
              <a:latin typeface="Söhne"/>
            </a:endParaRPr>
          </a:p>
          <a:p>
            <a:pPr algn="l">
              <a:buFont typeface="+mj-lt"/>
              <a:buAutoNum type="arabicPeriod"/>
            </a:pPr>
            <a:r>
              <a:rPr lang="en-US" sz="1500" b="0" i="0" dirty="0">
                <a:solidFill>
                  <a:srgbClr val="FF0000"/>
                </a:solidFill>
                <a:effectLst/>
                <a:latin typeface="Söhne"/>
              </a:rPr>
              <a:t> Market Basket Analysis</a:t>
            </a:r>
          </a:p>
          <a:p>
            <a:pPr algn="l">
              <a:buFont typeface="+mj-lt"/>
              <a:buAutoNum type="arabicPeriod"/>
            </a:pPr>
            <a:r>
              <a:rPr lang="en-US" sz="1500" b="0" i="0" dirty="0">
                <a:solidFill>
                  <a:schemeClr val="tx1"/>
                </a:solidFill>
                <a:effectLst/>
                <a:latin typeface="Söhne"/>
              </a:rPr>
              <a:t> Healthcare</a:t>
            </a:r>
          </a:p>
          <a:p>
            <a:pPr algn="l">
              <a:buFont typeface="+mj-lt"/>
              <a:buAutoNum type="arabicPeriod"/>
            </a:pPr>
            <a:r>
              <a:rPr lang="en-US" sz="1500" b="0" i="0" dirty="0">
                <a:solidFill>
                  <a:schemeClr val="tx1"/>
                </a:solidFill>
                <a:effectLst/>
                <a:latin typeface="Söhne"/>
              </a:rPr>
              <a:t> Fraud Detection</a:t>
            </a:r>
          </a:p>
          <a:p>
            <a:pPr algn="l">
              <a:buFont typeface="+mj-lt"/>
              <a:buAutoNum type="arabicPeriod"/>
            </a:pPr>
            <a:r>
              <a:rPr lang="en-US" sz="1500" b="0" i="0" dirty="0">
                <a:solidFill>
                  <a:schemeClr val="tx1"/>
                </a:solidFill>
                <a:effectLst/>
                <a:latin typeface="Söhne"/>
              </a:rPr>
              <a:t> Web Usage Mining</a:t>
            </a:r>
          </a:p>
          <a:p>
            <a:pPr algn="l">
              <a:buFont typeface="+mj-lt"/>
              <a:buAutoNum type="arabicPeriod"/>
            </a:pPr>
            <a:r>
              <a:rPr lang="en-US" sz="1500" b="0" i="0" dirty="0">
                <a:solidFill>
                  <a:schemeClr val="tx1"/>
                </a:solidFill>
                <a:effectLst/>
                <a:latin typeface="Söhne"/>
              </a:rPr>
              <a:t> Telecommunications</a:t>
            </a:r>
          </a:p>
          <a:p>
            <a:pPr algn="l">
              <a:buFont typeface="+mj-lt"/>
              <a:buAutoNum type="arabicPeriod"/>
            </a:pPr>
            <a:r>
              <a:rPr lang="en-US" sz="1500" b="0" i="0" dirty="0">
                <a:solidFill>
                  <a:schemeClr val="tx1"/>
                </a:solidFill>
                <a:effectLst/>
                <a:latin typeface="Söhne"/>
              </a:rPr>
              <a:t> Text Mining and Natural Language Processing (NLP) </a:t>
            </a:r>
          </a:p>
          <a:p>
            <a:pPr algn="l">
              <a:buFont typeface="+mj-lt"/>
              <a:buAutoNum type="arabicPeriod"/>
            </a:pPr>
            <a:r>
              <a:rPr lang="en-US" sz="1500" b="0" i="0" dirty="0">
                <a:solidFill>
                  <a:schemeClr val="tx1"/>
                </a:solidFill>
                <a:effectLst/>
                <a:latin typeface="Söhne"/>
              </a:rPr>
              <a:t> Bioinformatics</a:t>
            </a:r>
          </a:p>
          <a:p>
            <a:pPr algn="l">
              <a:buFont typeface="+mj-lt"/>
              <a:buAutoNum type="arabicPeriod"/>
            </a:pPr>
            <a:r>
              <a:rPr lang="en-US" sz="1500" b="0" i="0" dirty="0">
                <a:solidFill>
                  <a:schemeClr val="tx1"/>
                </a:solidFill>
                <a:effectLst/>
                <a:latin typeface="Söhne"/>
              </a:rPr>
              <a:t> Manufacturing and Supply Chain Management</a:t>
            </a:r>
          </a:p>
          <a:p>
            <a:pPr algn="l">
              <a:buFont typeface="+mj-lt"/>
              <a:buAutoNum type="arabicPeriod"/>
            </a:pPr>
            <a:r>
              <a:rPr lang="en-US" sz="1500" b="0" i="0" dirty="0">
                <a:solidFill>
                  <a:schemeClr val="tx1"/>
                </a:solidFill>
                <a:effectLst/>
                <a:latin typeface="Söhne"/>
              </a:rPr>
              <a:t> Social Network Analysis</a:t>
            </a:r>
          </a:p>
          <a:p>
            <a:pPr algn="l">
              <a:buFont typeface="+mj-lt"/>
              <a:buAutoNum type="arabicPeriod"/>
            </a:pPr>
            <a:r>
              <a:rPr lang="en-US" sz="1500" b="0" i="0" dirty="0">
                <a:solidFill>
                  <a:schemeClr val="tx1"/>
                </a:solidFill>
                <a:effectLst/>
                <a:latin typeface="Söhne"/>
              </a:rPr>
              <a:t> Recommender Systems</a:t>
            </a:r>
          </a:p>
        </p:txBody>
      </p:sp>
      <p:sp>
        <p:nvSpPr>
          <p:cNvPr id="15" name="TextBox 14">
            <a:extLst>
              <a:ext uri="{FF2B5EF4-FFF2-40B4-BE49-F238E27FC236}">
                <a16:creationId xmlns:a16="http://schemas.microsoft.com/office/drawing/2014/main" id="{463D1D48-D0BE-DAAC-6561-290471BB6BC9}"/>
              </a:ext>
            </a:extLst>
          </p:cNvPr>
          <p:cNvSpPr txBox="1"/>
          <p:nvPr/>
        </p:nvSpPr>
        <p:spPr>
          <a:xfrm>
            <a:off x="8089148" y="4698475"/>
            <a:ext cx="845127" cy="307777"/>
          </a:xfrm>
          <a:prstGeom prst="rect">
            <a:avLst/>
          </a:prstGeom>
          <a:noFill/>
        </p:spPr>
        <p:txBody>
          <a:bodyPr wrap="square">
            <a:spAutoFit/>
          </a:bodyPr>
          <a:lstStyle/>
          <a:p>
            <a:fld id="{10179EAC-58BD-4BC2-B17B-A2F0CB53BDF9}" type="slidenum">
              <a:rPr lang="en-US" smtClean="0">
                <a:latin typeface="ff3"/>
              </a:rPr>
              <a:t>12</a:t>
            </a:fld>
            <a:endParaRPr lang="en-US" dirty="0">
              <a:latin typeface="ff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939982-A7B9-90BD-942C-515A138E85F6}"/>
              </a:ext>
            </a:extLst>
          </p:cNvPr>
          <p:cNvSpPr txBox="1"/>
          <p:nvPr/>
        </p:nvSpPr>
        <p:spPr>
          <a:xfrm>
            <a:off x="375314" y="1839871"/>
            <a:ext cx="8389124" cy="1600438"/>
          </a:xfrm>
          <a:prstGeom prst="rect">
            <a:avLst/>
          </a:prstGeom>
          <a:noFill/>
        </p:spPr>
        <p:txBody>
          <a:bodyPr wrap="square">
            <a:spAutoFit/>
          </a:bodyPr>
          <a:lstStyle/>
          <a:p>
            <a:pPr algn="just"/>
            <a:r>
              <a:rPr lang="en-US" dirty="0">
                <a:solidFill>
                  <a:srgbClr val="242424"/>
                </a:solidFill>
                <a:latin typeface="source-serif-pro"/>
              </a:rPr>
              <a:t>    </a:t>
            </a:r>
            <a:r>
              <a:rPr lang="en-US" b="0" i="0" dirty="0">
                <a:solidFill>
                  <a:srgbClr val="242424"/>
                </a:solidFill>
                <a:effectLst/>
                <a:latin typeface="source-serif-pro"/>
              </a:rPr>
              <a:t>One real-life problem that can be solved with the FP-Growth algorithm is market basket analysis. Market basket analysis is the process of analyzing customer purchase patterns to identify associations between products. This analysis can help businesses better understand customer behavior and make informed decisions about product placement, pricing, and promotions. </a:t>
            </a:r>
          </a:p>
          <a:p>
            <a:pPr algn="just"/>
            <a:r>
              <a:rPr lang="en-US" dirty="0">
                <a:solidFill>
                  <a:srgbClr val="242424"/>
                </a:solidFill>
                <a:latin typeface="source-serif-pro"/>
              </a:rPr>
              <a:t>    </a:t>
            </a:r>
            <a:r>
              <a:rPr lang="en-US" b="0" i="0" dirty="0">
                <a:solidFill>
                  <a:srgbClr val="242424"/>
                </a:solidFill>
                <a:effectLst/>
                <a:latin typeface="source-serif-pro"/>
              </a:rPr>
              <a:t>For example, consider a grocery store that wants to understand which products are frequently purchased together. The store can identify common patterns by analyzing transaction data and using this information to optimize product placement and promotions.</a:t>
            </a:r>
            <a:endParaRPr lang="en-US" dirty="0"/>
          </a:p>
        </p:txBody>
      </p:sp>
      <p:sp>
        <p:nvSpPr>
          <p:cNvPr id="7" name="TextBox 6">
            <a:extLst>
              <a:ext uri="{FF2B5EF4-FFF2-40B4-BE49-F238E27FC236}">
                <a16:creationId xmlns:a16="http://schemas.microsoft.com/office/drawing/2014/main" id="{D396FB58-B935-788B-0C4E-EAEF2C578DCF}"/>
              </a:ext>
            </a:extLst>
          </p:cNvPr>
          <p:cNvSpPr txBox="1"/>
          <p:nvPr/>
        </p:nvSpPr>
        <p:spPr>
          <a:xfrm>
            <a:off x="375314" y="370329"/>
            <a:ext cx="5633112" cy="630942"/>
          </a:xfrm>
          <a:prstGeom prst="rect">
            <a:avLst/>
          </a:prstGeom>
          <a:noFill/>
        </p:spPr>
        <p:txBody>
          <a:bodyPr wrap="square">
            <a:spAutoFit/>
          </a:bodyPr>
          <a:lstStyle/>
          <a:p>
            <a:r>
              <a:rPr kumimoji="0" lang="en-US" sz="3500" b="1" i="0" u="none" strike="noStrike" kern="0" cap="none" spc="0" normalizeH="0" baseline="0" noProof="0" dirty="0">
                <a:ln>
                  <a:noFill/>
                </a:ln>
                <a:solidFill>
                  <a:srgbClr val="434343"/>
                </a:solidFill>
                <a:effectLst/>
                <a:uLnTx/>
                <a:uFillTx/>
                <a:latin typeface="Source Sans 3"/>
                <a:sym typeface="Source Sans 3"/>
              </a:rPr>
              <a:t>Real-world Application </a:t>
            </a:r>
            <a:endParaRPr lang="en-US" dirty="0"/>
          </a:p>
        </p:txBody>
      </p:sp>
      <p:sp>
        <p:nvSpPr>
          <p:cNvPr id="13" name="TextBox 12">
            <a:extLst>
              <a:ext uri="{FF2B5EF4-FFF2-40B4-BE49-F238E27FC236}">
                <a16:creationId xmlns:a16="http://schemas.microsoft.com/office/drawing/2014/main" id="{B940049A-6355-5A86-E0A1-5BD984757899}"/>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13</a:t>
            </a:fld>
            <a:endParaRPr lang="en-US" dirty="0">
              <a:latin typeface="ff3"/>
            </a:endParaRPr>
          </a:p>
        </p:txBody>
      </p:sp>
    </p:spTree>
    <p:extLst>
      <p:ext uri="{BB962C8B-B14F-4D97-AF65-F5344CB8AC3E}">
        <p14:creationId xmlns:p14="http://schemas.microsoft.com/office/powerpoint/2010/main" val="108876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647CD-7F81-6BEA-0871-F5815E1C10A7}"/>
              </a:ext>
            </a:extLst>
          </p:cNvPr>
          <p:cNvSpPr txBox="1"/>
          <p:nvPr/>
        </p:nvSpPr>
        <p:spPr>
          <a:xfrm>
            <a:off x="189363" y="2031423"/>
            <a:ext cx="4135413" cy="2246769"/>
          </a:xfrm>
          <a:prstGeom prst="rect">
            <a:avLst/>
          </a:prstGeom>
          <a:noFill/>
        </p:spPr>
        <p:txBody>
          <a:bodyPr wrap="square">
            <a:spAutoFit/>
          </a:bodyPr>
          <a:lstStyle/>
          <a:p>
            <a:pPr algn="just"/>
            <a:r>
              <a:rPr lang="en-US" dirty="0">
                <a:solidFill>
                  <a:srgbClr val="242424"/>
                </a:solidFill>
                <a:latin typeface="source-serif-pro"/>
              </a:rPr>
              <a:t>    </a:t>
            </a:r>
            <a:r>
              <a:rPr lang="en-US" b="0" i="0" dirty="0">
                <a:solidFill>
                  <a:srgbClr val="242424"/>
                </a:solidFill>
                <a:effectLst/>
                <a:latin typeface="source-serif-pro"/>
              </a:rPr>
              <a:t>This analysis shows that milk, bread, and butter are the </a:t>
            </a:r>
            <a:r>
              <a:rPr lang="en-US" b="0" i="0" dirty="0">
                <a:solidFill>
                  <a:srgbClr val="161719"/>
                </a:solidFill>
                <a:effectLst/>
                <a:latin typeface="Inter"/>
              </a:rPr>
              <a:t>products that are purchased most frequently</a:t>
            </a:r>
            <a:r>
              <a:rPr lang="en-US" b="0" i="0" dirty="0">
                <a:solidFill>
                  <a:srgbClr val="242424"/>
                </a:solidFill>
                <a:effectLst/>
                <a:latin typeface="source-serif-pro"/>
              </a:rPr>
              <a:t>, with support of 0.6, 0.5, and 0.5, respectively. We can also see that customers who buy milk are likely to buy butter, and customers who buy bread are likely to buy butter. With this information, the grocery store can optimize product placement by placing milk, bread, and butter near each other and offering promotions or discounts for customers who purchase these items together.</a:t>
            </a:r>
          </a:p>
        </p:txBody>
      </p:sp>
      <p:sp>
        <p:nvSpPr>
          <p:cNvPr id="7" name="TextBox 6">
            <a:extLst>
              <a:ext uri="{FF2B5EF4-FFF2-40B4-BE49-F238E27FC236}">
                <a16:creationId xmlns:a16="http://schemas.microsoft.com/office/drawing/2014/main" id="{255FC719-AC2A-6D25-6072-E9F7C90A8775}"/>
              </a:ext>
            </a:extLst>
          </p:cNvPr>
          <p:cNvSpPr txBox="1"/>
          <p:nvPr/>
        </p:nvSpPr>
        <p:spPr>
          <a:xfrm>
            <a:off x="694331" y="476241"/>
            <a:ext cx="5633112" cy="63094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3500" b="1" dirty="0">
                <a:solidFill>
                  <a:srgbClr val="434343"/>
                </a:solidFill>
                <a:latin typeface="Source Sans 3"/>
                <a:sym typeface="Source Sans 3"/>
              </a:rPr>
              <a:t>M</a:t>
            </a:r>
            <a:r>
              <a:rPr kumimoji="0" lang="en-US" sz="3500" b="1" i="0" u="none" strike="noStrike" kern="0" cap="none" spc="0" normalizeH="0" baseline="0" noProof="0" dirty="0" err="1">
                <a:ln>
                  <a:noFill/>
                </a:ln>
                <a:solidFill>
                  <a:srgbClr val="434343"/>
                </a:solidFill>
                <a:effectLst/>
                <a:uLnTx/>
                <a:uFillTx/>
                <a:latin typeface="Source Sans 3"/>
                <a:cs typeface="Arial"/>
                <a:sym typeface="Source Sans 3"/>
              </a:rPr>
              <a:t>arket</a:t>
            </a:r>
            <a:r>
              <a:rPr kumimoji="0" lang="en-US" sz="3500" b="1" i="0" u="none" strike="noStrike" kern="0" cap="none" spc="0" normalizeH="0" baseline="0" noProof="0" dirty="0">
                <a:ln>
                  <a:noFill/>
                </a:ln>
                <a:solidFill>
                  <a:srgbClr val="434343"/>
                </a:solidFill>
                <a:effectLst/>
                <a:uLnTx/>
                <a:uFillTx/>
                <a:latin typeface="Source Sans 3"/>
                <a:cs typeface="Arial"/>
                <a:sym typeface="Source Sans 3"/>
              </a:rPr>
              <a:t> Basket Analysis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6BFBA972-9591-B6A5-4258-308F3367F4A9}"/>
              </a:ext>
            </a:extLst>
          </p:cNvPr>
          <p:cNvSpPr txBox="1"/>
          <p:nvPr/>
        </p:nvSpPr>
        <p:spPr>
          <a:xfrm>
            <a:off x="278075" y="1665030"/>
            <a:ext cx="3632009" cy="307777"/>
          </a:xfrm>
          <a:prstGeom prst="rect">
            <a:avLst/>
          </a:prstGeom>
          <a:noFill/>
        </p:spPr>
        <p:txBody>
          <a:bodyPr wrap="square">
            <a:spAutoFit/>
          </a:bodyPr>
          <a:lstStyle/>
          <a:p>
            <a:pPr algn="l"/>
            <a:r>
              <a:rPr lang="en-US" b="1" i="0" dirty="0">
                <a:solidFill>
                  <a:srgbClr val="242424"/>
                </a:solidFill>
                <a:effectLst/>
                <a:latin typeface="sohne"/>
              </a:rPr>
              <a:t>Result of Analysis</a:t>
            </a:r>
          </a:p>
        </p:txBody>
      </p:sp>
      <p:pic>
        <p:nvPicPr>
          <p:cNvPr id="10" name="Picture 9" descr="A white text with black text&#10;&#10;Description automatically generated with medium confidence">
            <a:extLst>
              <a:ext uri="{FF2B5EF4-FFF2-40B4-BE49-F238E27FC236}">
                <a16:creationId xmlns:a16="http://schemas.microsoft.com/office/drawing/2014/main" id="{5B4AC6D7-789C-7A81-687B-C7487BED6DEC}"/>
              </a:ext>
            </a:extLst>
          </p:cNvPr>
          <p:cNvPicPr>
            <a:picLocks noChangeAspect="1"/>
          </p:cNvPicPr>
          <p:nvPr/>
        </p:nvPicPr>
        <p:blipFill>
          <a:blip r:embed="rId2"/>
          <a:stretch>
            <a:fillRect/>
          </a:stretch>
        </p:blipFill>
        <p:spPr>
          <a:xfrm>
            <a:off x="4386194" y="1582894"/>
            <a:ext cx="4568443" cy="3022949"/>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90B2022C-FC15-2331-602D-5ED0E3A4DD5E}"/>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14</a:t>
            </a:fld>
            <a:endParaRPr lang="en-US" dirty="0">
              <a:latin typeface="ff3"/>
            </a:endParaRPr>
          </a:p>
        </p:txBody>
      </p:sp>
    </p:spTree>
    <p:extLst>
      <p:ext uri="{BB962C8B-B14F-4D97-AF65-F5344CB8AC3E}">
        <p14:creationId xmlns:p14="http://schemas.microsoft.com/office/powerpoint/2010/main" val="257996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4E99A1-576E-642E-EA05-A794446F8134}"/>
              </a:ext>
            </a:extLst>
          </p:cNvPr>
          <p:cNvSpPr txBox="1"/>
          <p:nvPr/>
        </p:nvSpPr>
        <p:spPr>
          <a:xfrm>
            <a:off x="746361" y="2048530"/>
            <a:ext cx="7651276" cy="523220"/>
          </a:xfrm>
          <a:prstGeom prst="rect">
            <a:avLst/>
          </a:prstGeom>
          <a:noFill/>
        </p:spPr>
        <p:txBody>
          <a:bodyPr wrap="square">
            <a:spAutoFit/>
          </a:bodyPr>
          <a:lstStyle/>
          <a:p>
            <a:r>
              <a:rPr lang="en-US" sz="2800" b="0" i="0" dirty="0">
                <a:solidFill>
                  <a:schemeClr val="tx1"/>
                </a:solidFill>
                <a:effectLst/>
                <a:latin typeface="Söhne"/>
              </a:rPr>
              <a:t>The code is available at the following URL.</a:t>
            </a:r>
          </a:p>
        </p:txBody>
      </p:sp>
      <p:sp>
        <p:nvSpPr>
          <p:cNvPr id="5" name="TextBox 4">
            <a:extLst>
              <a:ext uri="{FF2B5EF4-FFF2-40B4-BE49-F238E27FC236}">
                <a16:creationId xmlns:a16="http://schemas.microsoft.com/office/drawing/2014/main" id="{212ACCBE-6A95-F23D-5D2F-D88898211A94}"/>
              </a:ext>
            </a:extLst>
          </p:cNvPr>
          <p:cNvSpPr txBox="1"/>
          <p:nvPr/>
        </p:nvSpPr>
        <p:spPr>
          <a:xfrm>
            <a:off x="2046311" y="2571750"/>
            <a:ext cx="5051377" cy="830997"/>
          </a:xfrm>
          <a:prstGeom prst="rect">
            <a:avLst/>
          </a:prstGeom>
          <a:noFill/>
        </p:spPr>
        <p:txBody>
          <a:bodyPr wrap="square">
            <a:spAutoFit/>
          </a:bodyPr>
          <a:lstStyle/>
          <a:p>
            <a:r>
              <a:rPr lang="en-US" sz="4800" dirty="0">
                <a:solidFill>
                  <a:schemeClr val="tx1"/>
                </a:solidFill>
                <a:latin typeface="Söhne"/>
                <a:hlinkClick r:id="rId2"/>
              </a:rPr>
              <a:t>GOOGLE COLAB</a:t>
            </a:r>
            <a:endParaRPr lang="en-US" sz="4800" dirty="0">
              <a:solidFill>
                <a:schemeClr val="tx1"/>
              </a:solidFill>
            </a:endParaRPr>
          </a:p>
        </p:txBody>
      </p:sp>
      <p:sp>
        <p:nvSpPr>
          <p:cNvPr id="6" name="TextBox 5">
            <a:extLst>
              <a:ext uri="{FF2B5EF4-FFF2-40B4-BE49-F238E27FC236}">
                <a16:creationId xmlns:a16="http://schemas.microsoft.com/office/drawing/2014/main" id="{8C35821B-C9CA-D61A-6A9A-6F0A7DED38EC}"/>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15</a:t>
            </a:fld>
            <a:endParaRPr lang="en-US" dirty="0">
              <a:latin typeface="ff3"/>
            </a:endParaRPr>
          </a:p>
        </p:txBody>
      </p:sp>
    </p:spTree>
    <p:extLst>
      <p:ext uri="{BB962C8B-B14F-4D97-AF65-F5344CB8AC3E}">
        <p14:creationId xmlns:p14="http://schemas.microsoft.com/office/powerpoint/2010/main" val="238130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20DC787-C0A3-980F-68B5-B6C82989CD63}"/>
              </a:ext>
            </a:extLst>
          </p:cNvPr>
          <p:cNvSpPr txBox="1"/>
          <p:nvPr/>
        </p:nvSpPr>
        <p:spPr>
          <a:xfrm>
            <a:off x="902276" y="1400909"/>
            <a:ext cx="6877050" cy="2677656"/>
          </a:xfrm>
          <a:prstGeom prst="rect">
            <a:avLst/>
          </a:prstGeom>
          <a:noFill/>
        </p:spPr>
        <p:txBody>
          <a:bodyPr wrap="square">
            <a:spAutoFit/>
          </a:bodyPr>
          <a:lstStyle/>
          <a:p>
            <a:pPr algn="ctr"/>
            <a:r>
              <a:rPr lang="en-US" b="1" i="0" dirty="0">
                <a:solidFill>
                  <a:srgbClr val="242424"/>
                </a:solidFill>
                <a:effectLst/>
                <a:latin typeface="source-serif-pro"/>
              </a:rPr>
              <a:t>Advantages</a:t>
            </a:r>
          </a:p>
          <a:p>
            <a:pPr algn="ctr"/>
            <a:endParaRPr lang="en-US" b="0" i="0" dirty="0">
              <a:solidFill>
                <a:srgbClr val="242424"/>
              </a:solidFill>
              <a:effectLst/>
              <a:latin typeface="source-serif-pro"/>
            </a:endParaRPr>
          </a:p>
          <a:p>
            <a:pPr algn="l">
              <a:buFont typeface="+mj-lt"/>
              <a:buAutoNum type="arabicPeriod"/>
            </a:pPr>
            <a:r>
              <a:rPr lang="en-US" b="1" i="0" dirty="0">
                <a:solidFill>
                  <a:srgbClr val="242424"/>
                </a:solidFill>
                <a:effectLst/>
                <a:latin typeface="source-serif-pro"/>
              </a:rPr>
              <a:t>Efficiency</a:t>
            </a:r>
            <a:r>
              <a:rPr lang="en-US" b="0" i="0" dirty="0">
                <a:solidFill>
                  <a:srgbClr val="242424"/>
                </a:solidFill>
                <a:effectLst/>
                <a:latin typeface="source-serif-pro"/>
              </a:rPr>
              <a:t>: The algorithm is very efficient and can handle large datasets with many transactions and items.</a:t>
            </a:r>
          </a:p>
          <a:p>
            <a:pPr algn="l">
              <a:buFont typeface="+mj-lt"/>
              <a:buAutoNum type="arabicPeriod"/>
            </a:pPr>
            <a:r>
              <a:rPr lang="en-US" b="1" i="0" dirty="0">
                <a:solidFill>
                  <a:srgbClr val="242424"/>
                </a:solidFill>
                <a:effectLst/>
                <a:latin typeface="source-serif-pro"/>
              </a:rPr>
              <a:t>Scalability</a:t>
            </a:r>
            <a:r>
              <a:rPr lang="en-US" b="0" i="0" dirty="0">
                <a:solidFill>
                  <a:srgbClr val="242424"/>
                </a:solidFill>
                <a:effectLst/>
                <a:latin typeface="source-serif-pro"/>
              </a:rPr>
              <a:t>: It is scalable and can handle datasets with millions of transactions.</a:t>
            </a:r>
          </a:p>
          <a:p>
            <a:pPr algn="l">
              <a:buFont typeface="+mj-lt"/>
              <a:buAutoNum type="arabicPeriod"/>
            </a:pPr>
            <a:r>
              <a:rPr lang="en-US" b="1" i="0" dirty="0">
                <a:solidFill>
                  <a:srgbClr val="242424"/>
                </a:solidFill>
                <a:effectLst/>
                <a:latin typeface="source-serif-pro"/>
              </a:rPr>
              <a:t>Memory efficiency</a:t>
            </a:r>
            <a:r>
              <a:rPr lang="en-US" b="0" i="0" dirty="0">
                <a:solidFill>
                  <a:srgbClr val="242424"/>
                </a:solidFill>
                <a:effectLst/>
                <a:latin typeface="source-serif-pro"/>
              </a:rPr>
              <a:t>: The algorithm uses a compact data structure called a frequent pattern tree (FP-tree), which is memory-efficient and reduces the need for multiple scans of the transaction database.</a:t>
            </a:r>
          </a:p>
          <a:p>
            <a:pPr algn="l">
              <a:buFont typeface="+mj-lt"/>
              <a:buAutoNum type="arabicPeriod"/>
            </a:pPr>
            <a:r>
              <a:rPr lang="en-US" b="1" i="0" dirty="0">
                <a:solidFill>
                  <a:srgbClr val="242424"/>
                </a:solidFill>
                <a:effectLst/>
                <a:latin typeface="source-serif-pro"/>
              </a:rPr>
              <a:t>Flexibility</a:t>
            </a:r>
            <a:r>
              <a:rPr lang="en-US" b="0" i="0" dirty="0">
                <a:solidFill>
                  <a:srgbClr val="242424"/>
                </a:solidFill>
                <a:effectLst/>
                <a:latin typeface="source-serif-pro"/>
              </a:rPr>
              <a:t>: The algorithm can be applied to different data types, such as categorical or numerical data.</a:t>
            </a:r>
          </a:p>
          <a:p>
            <a:pPr algn="l">
              <a:buFont typeface="+mj-lt"/>
              <a:buAutoNum type="arabicPeriod"/>
            </a:pPr>
            <a:r>
              <a:rPr lang="en-US" b="1" i="0" dirty="0">
                <a:solidFill>
                  <a:srgbClr val="242424"/>
                </a:solidFill>
                <a:effectLst/>
                <a:latin typeface="source-serif-pro"/>
              </a:rPr>
              <a:t>Fast performance</a:t>
            </a:r>
            <a:r>
              <a:rPr lang="en-US" b="0" i="0" dirty="0">
                <a:solidFill>
                  <a:srgbClr val="242424"/>
                </a:solidFill>
                <a:effectLst/>
                <a:latin typeface="source-serif-pro"/>
              </a:rPr>
              <a:t>: The algorithm can quickly generate frequent item sets and association rules.</a:t>
            </a:r>
          </a:p>
        </p:txBody>
      </p:sp>
      <p:sp>
        <p:nvSpPr>
          <p:cNvPr id="20" name="TextBox 19">
            <a:extLst>
              <a:ext uri="{FF2B5EF4-FFF2-40B4-BE49-F238E27FC236}">
                <a16:creationId xmlns:a16="http://schemas.microsoft.com/office/drawing/2014/main" id="{041635D8-E0DC-6176-339D-A1FF418C9960}"/>
              </a:ext>
            </a:extLst>
          </p:cNvPr>
          <p:cNvSpPr txBox="1"/>
          <p:nvPr/>
        </p:nvSpPr>
        <p:spPr>
          <a:xfrm>
            <a:off x="902276" y="248689"/>
            <a:ext cx="5462154" cy="630942"/>
          </a:xfrm>
          <a:prstGeom prst="rect">
            <a:avLst/>
          </a:prstGeom>
          <a:noFill/>
        </p:spPr>
        <p:txBody>
          <a:bodyPr wrap="square">
            <a:spAutoFit/>
          </a:bodyPr>
          <a:lstStyle/>
          <a:p>
            <a:r>
              <a:rPr kumimoji="0" lang="en-US" sz="3500" b="1" i="0" u="none" strike="noStrike" kern="0" cap="none" spc="0" normalizeH="0" baseline="0" noProof="0" dirty="0">
                <a:ln>
                  <a:noFill/>
                </a:ln>
                <a:solidFill>
                  <a:srgbClr val="434343"/>
                </a:solidFill>
                <a:effectLst/>
                <a:uLnTx/>
                <a:uFillTx/>
                <a:latin typeface="Source Sans 3"/>
                <a:sym typeface="Source Sans 3"/>
              </a:rPr>
              <a:t>Strengths and Limitations </a:t>
            </a:r>
            <a:endParaRPr lang="en-US" dirty="0"/>
          </a:p>
        </p:txBody>
      </p:sp>
      <p:sp>
        <p:nvSpPr>
          <p:cNvPr id="39" name="TextBox 38">
            <a:extLst>
              <a:ext uri="{FF2B5EF4-FFF2-40B4-BE49-F238E27FC236}">
                <a16:creationId xmlns:a16="http://schemas.microsoft.com/office/drawing/2014/main" id="{C9F9F9E2-3A0B-00F8-F5AA-832BE3468FA9}"/>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16</a:t>
            </a:fld>
            <a:endParaRPr lang="en-US" dirty="0">
              <a:latin typeface="ff3"/>
            </a:endParaRPr>
          </a:p>
        </p:txBody>
      </p:sp>
    </p:spTree>
    <p:extLst>
      <p:ext uri="{BB962C8B-B14F-4D97-AF65-F5344CB8AC3E}">
        <p14:creationId xmlns:p14="http://schemas.microsoft.com/office/powerpoint/2010/main" val="228108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F0A30D6-5265-C01C-E8B2-C5A3F92FE391}"/>
              </a:ext>
            </a:extLst>
          </p:cNvPr>
          <p:cNvSpPr txBox="1"/>
          <p:nvPr/>
        </p:nvSpPr>
        <p:spPr>
          <a:xfrm>
            <a:off x="907472" y="1232922"/>
            <a:ext cx="7065818" cy="2677656"/>
          </a:xfrm>
          <a:prstGeom prst="rect">
            <a:avLst/>
          </a:prstGeom>
          <a:noFill/>
        </p:spPr>
        <p:txBody>
          <a:bodyPr wrap="square">
            <a:spAutoFit/>
          </a:bodyPr>
          <a:lstStyle/>
          <a:p>
            <a:pPr algn="ctr"/>
            <a:r>
              <a:rPr lang="en-US" b="1" i="0" dirty="0">
                <a:solidFill>
                  <a:srgbClr val="242424"/>
                </a:solidFill>
                <a:effectLst/>
                <a:latin typeface="source-serif-pro"/>
              </a:rPr>
              <a:t>Disadvantages</a:t>
            </a:r>
          </a:p>
          <a:p>
            <a:pPr algn="ctr"/>
            <a:endParaRPr lang="en-US" b="0" i="0" dirty="0">
              <a:solidFill>
                <a:srgbClr val="242424"/>
              </a:solidFill>
              <a:effectLst/>
              <a:latin typeface="source-serif-pro"/>
            </a:endParaRPr>
          </a:p>
          <a:p>
            <a:pPr algn="l">
              <a:buFont typeface="+mj-lt"/>
              <a:buAutoNum type="arabicPeriod"/>
            </a:pPr>
            <a:r>
              <a:rPr lang="en-US" b="1" i="0" dirty="0">
                <a:solidFill>
                  <a:srgbClr val="242424"/>
                </a:solidFill>
                <a:effectLst/>
                <a:latin typeface="source-serif-pro"/>
              </a:rPr>
              <a:t>It requires a lot of preprocessing</a:t>
            </a:r>
            <a:r>
              <a:rPr lang="en-US" b="0" i="0" dirty="0">
                <a:solidFill>
                  <a:srgbClr val="242424"/>
                </a:solidFill>
                <a:effectLst/>
                <a:latin typeface="source-serif-pro"/>
              </a:rPr>
              <a:t>: The algorithm requires significant preprocessing to build the FP-tree data structure before mining frequent item sets and association rules.</a:t>
            </a:r>
          </a:p>
          <a:p>
            <a:pPr algn="l">
              <a:buFont typeface="+mj-lt"/>
              <a:buAutoNum type="arabicPeriod"/>
            </a:pPr>
            <a:r>
              <a:rPr lang="en-US" b="1" i="0" dirty="0">
                <a:solidFill>
                  <a:srgbClr val="242424"/>
                </a:solidFill>
                <a:effectLst/>
                <a:latin typeface="source-serif-pro"/>
              </a:rPr>
              <a:t>Limited to categorical data</a:t>
            </a:r>
            <a:r>
              <a:rPr lang="en-US" b="0" i="0" dirty="0">
                <a:solidFill>
                  <a:srgbClr val="242424"/>
                </a:solidFill>
                <a:effectLst/>
                <a:latin typeface="source-serif-pro"/>
              </a:rPr>
              <a:t>: The algorithm is best suited for categorical data, such as products purchased in a store. It may not be effective for continuous or mixed data.</a:t>
            </a:r>
          </a:p>
          <a:p>
            <a:pPr algn="l">
              <a:buFont typeface="+mj-lt"/>
              <a:buAutoNum type="arabicPeriod"/>
            </a:pPr>
            <a:r>
              <a:rPr lang="en-US" b="1" i="0" dirty="0">
                <a:solidFill>
                  <a:srgbClr val="242424"/>
                </a:solidFill>
                <a:effectLst/>
                <a:latin typeface="source-serif-pro"/>
              </a:rPr>
              <a:t>It may generate many item sets</a:t>
            </a:r>
            <a:r>
              <a:rPr lang="en-US" b="0" i="0" dirty="0">
                <a:solidFill>
                  <a:srgbClr val="242424"/>
                </a:solidFill>
                <a:effectLst/>
                <a:latin typeface="source-serif-pro"/>
              </a:rPr>
              <a:t>: The algorithm may generate frequent item sets, making interpreting and applying the results challenging.</a:t>
            </a:r>
          </a:p>
          <a:p>
            <a:pPr algn="l">
              <a:buFont typeface="+mj-lt"/>
              <a:buAutoNum type="arabicPeriod"/>
            </a:pPr>
            <a:r>
              <a:rPr lang="en-US" b="1" i="0" dirty="0">
                <a:solidFill>
                  <a:srgbClr val="242424"/>
                </a:solidFill>
                <a:effectLst/>
                <a:latin typeface="source-serif-pro"/>
              </a:rPr>
              <a:t>It requires domain knowledge</a:t>
            </a:r>
            <a:r>
              <a:rPr lang="en-US" b="0" i="0" dirty="0">
                <a:solidFill>
                  <a:srgbClr val="242424"/>
                </a:solidFill>
                <a:effectLst/>
                <a:latin typeface="source-serif-pro"/>
              </a:rPr>
              <a:t>: The algorithm requires domain knowledge to interpret and apply the results effectively.</a:t>
            </a:r>
          </a:p>
          <a:p>
            <a:pPr algn="l">
              <a:buFont typeface="+mj-lt"/>
              <a:buAutoNum type="arabicPeriod"/>
            </a:pPr>
            <a:r>
              <a:rPr lang="en-US" b="1" i="0" dirty="0">
                <a:solidFill>
                  <a:srgbClr val="242424"/>
                </a:solidFill>
                <a:effectLst/>
                <a:latin typeface="source-serif-pro"/>
              </a:rPr>
              <a:t>It may not work well with sparse data</a:t>
            </a:r>
            <a:r>
              <a:rPr lang="en-US" b="0" i="0" dirty="0">
                <a:solidFill>
                  <a:srgbClr val="242424"/>
                </a:solidFill>
                <a:effectLst/>
                <a:latin typeface="source-serif-pro"/>
              </a:rPr>
              <a:t>: The algorithm may not work well with datasets with many missing values or sparse data, where transactions have only a few items.</a:t>
            </a:r>
          </a:p>
        </p:txBody>
      </p:sp>
      <p:sp>
        <p:nvSpPr>
          <p:cNvPr id="33" name="TextBox 32">
            <a:extLst>
              <a:ext uri="{FF2B5EF4-FFF2-40B4-BE49-F238E27FC236}">
                <a16:creationId xmlns:a16="http://schemas.microsoft.com/office/drawing/2014/main" id="{1EE1E2FD-2A16-9F23-EE50-F13A7911026E}"/>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17</a:t>
            </a:fld>
            <a:endParaRPr lang="en-US" dirty="0">
              <a:latin typeface="ff3"/>
            </a:endParaRPr>
          </a:p>
        </p:txBody>
      </p:sp>
    </p:spTree>
    <p:extLst>
      <p:ext uri="{BB962C8B-B14F-4D97-AF65-F5344CB8AC3E}">
        <p14:creationId xmlns:p14="http://schemas.microsoft.com/office/powerpoint/2010/main" val="356428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algn="l"/>
            <a:r>
              <a:rPr lang="en-US" dirty="0"/>
              <a:t>Use Case/Example Scenario </a:t>
            </a:r>
          </a:p>
        </p:txBody>
      </p:sp>
      <p:sp>
        <p:nvSpPr>
          <p:cNvPr id="32" name="TextBox 31">
            <a:extLst>
              <a:ext uri="{FF2B5EF4-FFF2-40B4-BE49-F238E27FC236}">
                <a16:creationId xmlns:a16="http://schemas.microsoft.com/office/drawing/2014/main" id="{EF54043C-F11B-8D33-7E5F-AC9E2064D5DA}"/>
              </a:ext>
            </a:extLst>
          </p:cNvPr>
          <p:cNvSpPr txBox="1"/>
          <p:nvPr/>
        </p:nvSpPr>
        <p:spPr>
          <a:xfrm>
            <a:off x="450274" y="1280002"/>
            <a:ext cx="8298871" cy="1384995"/>
          </a:xfrm>
          <a:prstGeom prst="rect">
            <a:avLst/>
          </a:prstGeom>
          <a:noFill/>
        </p:spPr>
        <p:txBody>
          <a:bodyPr wrap="square">
            <a:spAutoFit/>
          </a:bodyPr>
          <a:lstStyle/>
          <a:p>
            <a:pPr algn="l" fontAlgn="auto"/>
            <a:r>
              <a:rPr lang="en-US" b="0" i="0" dirty="0">
                <a:solidFill>
                  <a:schemeClr val="tx1"/>
                </a:solidFill>
                <a:effectLst/>
                <a:latin typeface="Söhne"/>
              </a:rPr>
              <a:t>    </a:t>
            </a:r>
            <a:r>
              <a:rPr lang="en-US" b="0" i="0" dirty="0" err="1">
                <a:solidFill>
                  <a:schemeClr val="tx1"/>
                </a:solidFill>
                <a:effectLst/>
                <a:latin typeface="Söhne"/>
              </a:rPr>
              <a:t>Berkah</a:t>
            </a:r>
            <a:r>
              <a:rPr lang="en-US" b="0" i="0" dirty="0">
                <a:solidFill>
                  <a:schemeClr val="tx1"/>
                </a:solidFill>
                <a:effectLst/>
                <a:latin typeface="Söhne"/>
              </a:rPr>
              <a:t> Mart is a newly opened minimarket in </a:t>
            </a:r>
            <a:r>
              <a:rPr lang="en-US" b="0" i="0" dirty="0" err="1">
                <a:solidFill>
                  <a:schemeClr val="tx1"/>
                </a:solidFill>
                <a:effectLst/>
                <a:latin typeface="Söhne"/>
              </a:rPr>
              <a:t>Pekanbaru</a:t>
            </a:r>
            <a:r>
              <a:rPr lang="en-US" b="0" i="0" dirty="0">
                <a:solidFill>
                  <a:schemeClr val="tx1"/>
                </a:solidFill>
                <a:effectLst/>
                <a:latin typeface="Söhne"/>
              </a:rPr>
              <a:t> that utilizes traditional store management methods without analyzing sales data or considering consumer perspectives. To improve product placement and availability planning, this research proposes the use of the FP-Growth algorithm for Market Basket Analysis. The algorithm helps to identify consumer spending patterns, allowing </a:t>
            </a:r>
            <a:r>
              <a:rPr lang="en-US" b="0" i="0" dirty="0" err="1">
                <a:solidFill>
                  <a:schemeClr val="tx1"/>
                </a:solidFill>
                <a:effectLst/>
                <a:latin typeface="Söhne"/>
              </a:rPr>
              <a:t>Berkah</a:t>
            </a:r>
            <a:r>
              <a:rPr lang="en-US" b="0" i="0" dirty="0">
                <a:solidFill>
                  <a:schemeClr val="tx1"/>
                </a:solidFill>
                <a:effectLst/>
                <a:latin typeface="Söhne"/>
              </a:rPr>
              <a:t> Mart to effectively tailor promotions to specific customer groups. The results show that the FP-Growth algorithm efficiently analyzes consumer shopping patterns, leading to a significant increase in </a:t>
            </a:r>
            <a:r>
              <a:rPr lang="en-US" b="0" i="0" dirty="0" err="1">
                <a:solidFill>
                  <a:schemeClr val="tx1"/>
                </a:solidFill>
                <a:effectLst/>
                <a:latin typeface="Söhne"/>
              </a:rPr>
              <a:t>Berkah</a:t>
            </a:r>
            <a:r>
              <a:rPr lang="en-US" b="0" i="0" dirty="0">
                <a:solidFill>
                  <a:schemeClr val="tx1"/>
                </a:solidFill>
                <a:effectLst/>
                <a:latin typeface="Söhne"/>
              </a:rPr>
              <a:t> Mart's revenue.</a:t>
            </a:r>
            <a:endParaRPr lang="en-US" b="0" i="0" dirty="0">
              <a:solidFill>
                <a:schemeClr val="tx1"/>
              </a:solidFill>
              <a:effectLst/>
              <a:latin typeface="ui-sans-serif"/>
            </a:endParaRPr>
          </a:p>
        </p:txBody>
      </p:sp>
      <p:sp>
        <p:nvSpPr>
          <p:cNvPr id="34" name="TextBox 33">
            <a:extLst>
              <a:ext uri="{FF2B5EF4-FFF2-40B4-BE49-F238E27FC236}">
                <a16:creationId xmlns:a16="http://schemas.microsoft.com/office/drawing/2014/main" id="{29B561BB-F5F5-FD62-A6AC-E82EFC380A02}"/>
              </a:ext>
            </a:extLst>
          </p:cNvPr>
          <p:cNvSpPr txBox="1"/>
          <p:nvPr/>
        </p:nvSpPr>
        <p:spPr>
          <a:xfrm>
            <a:off x="450274" y="2664997"/>
            <a:ext cx="5333999" cy="738664"/>
          </a:xfrm>
          <a:prstGeom prst="rect">
            <a:avLst/>
          </a:prstGeom>
          <a:noFill/>
        </p:spPr>
        <p:txBody>
          <a:bodyPr wrap="square">
            <a:spAutoFit/>
          </a:bodyPr>
          <a:lstStyle/>
          <a:p>
            <a:pPr algn="l"/>
            <a:endParaRPr lang="en-US" b="0" i="0" dirty="0">
              <a:solidFill>
                <a:srgbClr val="000000"/>
              </a:solidFill>
              <a:effectLst/>
              <a:latin typeface="ff3"/>
              <a:hlinkClick r:id="rId3"/>
            </a:endParaRPr>
          </a:p>
          <a:p>
            <a:pPr algn="l"/>
            <a:r>
              <a:rPr lang="en-US" b="0" i="0" dirty="0">
                <a:solidFill>
                  <a:srgbClr val="000000"/>
                </a:solidFill>
                <a:effectLst/>
                <a:latin typeface="ff3"/>
                <a:hlinkClick r:id="rId3"/>
              </a:rPr>
              <a:t>Market Basket Analysis Using </a:t>
            </a:r>
            <a:r>
              <a:rPr lang="en-US" b="0" i="0" dirty="0" err="1">
                <a:solidFill>
                  <a:srgbClr val="000000"/>
                </a:solidFill>
                <a:effectLst/>
                <a:latin typeface="ff3"/>
                <a:hlinkClick r:id="rId3"/>
              </a:rPr>
              <a:t>Apriori</a:t>
            </a:r>
            <a:r>
              <a:rPr lang="en-US" b="0" i="0" dirty="0">
                <a:solidFill>
                  <a:srgbClr val="000000"/>
                </a:solidFill>
                <a:effectLst/>
                <a:latin typeface="ff3"/>
                <a:hlinkClick r:id="rId3"/>
              </a:rPr>
              <a:t> and FP-Growth for Analysis</a:t>
            </a:r>
          </a:p>
          <a:p>
            <a:pPr algn="l"/>
            <a:r>
              <a:rPr lang="en-US" b="0" i="0" dirty="0">
                <a:solidFill>
                  <a:srgbClr val="000000"/>
                </a:solidFill>
                <a:effectLst/>
                <a:latin typeface="ff3"/>
                <a:hlinkClick r:id="rId3"/>
              </a:rPr>
              <a:t>Consumer Expenditure Patterns at </a:t>
            </a:r>
            <a:r>
              <a:rPr lang="en-US" b="0" i="0" dirty="0" err="1">
                <a:solidFill>
                  <a:srgbClr val="000000"/>
                </a:solidFill>
                <a:effectLst/>
                <a:latin typeface="ff3"/>
                <a:hlinkClick r:id="rId3"/>
              </a:rPr>
              <a:t>Berkah</a:t>
            </a:r>
            <a:r>
              <a:rPr lang="en-US" b="0" i="0" dirty="0">
                <a:solidFill>
                  <a:srgbClr val="000000"/>
                </a:solidFill>
                <a:effectLst/>
                <a:latin typeface="ff3"/>
                <a:hlinkClick r:id="rId3"/>
              </a:rPr>
              <a:t> Mart in </a:t>
            </a:r>
            <a:r>
              <a:rPr lang="en-US" b="0" i="0" dirty="0" err="1">
                <a:solidFill>
                  <a:srgbClr val="000000"/>
                </a:solidFill>
                <a:effectLst/>
                <a:latin typeface="ff3"/>
                <a:hlinkClick r:id="rId3"/>
              </a:rPr>
              <a:t>Pekanbaru</a:t>
            </a:r>
            <a:r>
              <a:rPr lang="en-US" b="0" i="0" dirty="0">
                <a:solidFill>
                  <a:srgbClr val="000000"/>
                </a:solidFill>
                <a:effectLst/>
                <a:latin typeface="ff3"/>
                <a:hlinkClick r:id="rId3"/>
              </a:rPr>
              <a:t> Riau</a:t>
            </a:r>
            <a:endParaRPr lang="en-US" b="0" i="0" dirty="0">
              <a:solidFill>
                <a:srgbClr val="000000"/>
              </a:solidFill>
              <a:effectLst/>
              <a:latin typeface="ff3"/>
            </a:endParaRPr>
          </a:p>
        </p:txBody>
      </p:sp>
      <p:sp>
        <p:nvSpPr>
          <p:cNvPr id="36" name="TextBox 35">
            <a:extLst>
              <a:ext uri="{FF2B5EF4-FFF2-40B4-BE49-F238E27FC236}">
                <a16:creationId xmlns:a16="http://schemas.microsoft.com/office/drawing/2014/main" id="{37FCF131-44EC-BA07-E210-91F0EE4043AD}"/>
              </a:ext>
            </a:extLst>
          </p:cNvPr>
          <p:cNvSpPr txBox="1"/>
          <p:nvPr/>
        </p:nvSpPr>
        <p:spPr>
          <a:xfrm>
            <a:off x="450273" y="3340278"/>
            <a:ext cx="5333999" cy="738664"/>
          </a:xfrm>
          <a:prstGeom prst="rect">
            <a:avLst/>
          </a:prstGeom>
          <a:noFill/>
        </p:spPr>
        <p:txBody>
          <a:bodyPr wrap="square">
            <a:spAutoFit/>
          </a:bodyPr>
          <a:lstStyle/>
          <a:p>
            <a:endParaRPr lang="en-US" dirty="0">
              <a:latin typeface="ff3"/>
              <a:hlinkClick r:id="rId4"/>
            </a:endParaRPr>
          </a:p>
          <a:p>
            <a:r>
              <a:rPr lang="en-US" dirty="0">
                <a:latin typeface="ff3"/>
                <a:hlinkClick r:id="rId4"/>
              </a:rPr>
              <a:t>Product recommendation system on building materials shopping using FP-Growth algorithm</a:t>
            </a:r>
            <a:endParaRPr lang="en-US" dirty="0">
              <a:latin typeface="ff3"/>
            </a:endParaRPr>
          </a:p>
        </p:txBody>
      </p:sp>
      <p:sp>
        <p:nvSpPr>
          <p:cNvPr id="37" name="TextBox 36">
            <a:extLst>
              <a:ext uri="{FF2B5EF4-FFF2-40B4-BE49-F238E27FC236}">
                <a16:creationId xmlns:a16="http://schemas.microsoft.com/office/drawing/2014/main" id="{0ACA1D35-B858-D4A0-E3C8-9D5A20310E08}"/>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18</a:t>
            </a:fld>
            <a:endParaRPr lang="en-US" dirty="0">
              <a:latin typeface="ff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9" name="Google Shape;749;p58"/>
          <p:cNvSpPr txBox="1">
            <a:spLocks noGrp="1"/>
          </p:cNvSpPr>
          <p:nvPr>
            <p:ph type="subTitle" idx="1"/>
          </p:nvPr>
        </p:nvSpPr>
        <p:spPr>
          <a:xfrm>
            <a:off x="936115" y="1812149"/>
            <a:ext cx="6773095" cy="25442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Söhne"/>
                <a:cs typeface="Arial"/>
                <a:sym typeface="Arial"/>
              </a:rPr>
              <a:t>To sum up, the FP-Growth algorithm stands out for efficiently uncovering patterns in vast datasets across diverse industries. Despite its efficiency and scalability benefits, it requires preprocessing and is most effective with categorical data. This session highlighted its significance and real-world applications. We</a:t>
            </a:r>
            <a:r>
              <a:rPr lang="en-US" dirty="0">
                <a:solidFill>
                  <a:schemeClr val="tx1"/>
                </a:solidFill>
                <a:latin typeface="Söhne"/>
                <a:cs typeface="Arial"/>
              </a:rPr>
              <a:t> now welcome your questions and thoughts for an engaging discussion.</a:t>
            </a:r>
            <a:endParaRPr lang="en-US" dirty="0">
              <a:solidFill>
                <a:schemeClr val="tx1"/>
              </a:solidFill>
              <a:latin typeface="Söhne"/>
              <a:cs typeface="Arial"/>
              <a:sym typeface="Arial"/>
            </a:endParaRPr>
          </a:p>
        </p:txBody>
      </p:sp>
      <p:sp>
        <p:nvSpPr>
          <p:cNvPr id="757" name="Google Shape;757;p58"/>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and Discussion: </a:t>
            </a:r>
          </a:p>
        </p:txBody>
      </p:sp>
      <p:sp>
        <p:nvSpPr>
          <p:cNvPr id="22" name="TextBox 21">
            <a:extLst>
              <a:ext uri="{FF2B5EF4-FFF2-40B4-BE49-F238E27FC236}">
                <a16:creationId xmlns:a16="http://schemas.microsoft.com/office/drawing/2014/main" id="{887F6345-F5A6-CAD7-5287-DD2AFD2AA9B6}"/>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19</a:t>
            </a:fld>
            <a:endParaRPr lang="en-US" dirty="0">
              <a:latin typeface="ff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 to the Algorithm:</a:t>
            </a:r>
          </a:p>
        </p:txBody>
      </p:sp>
      <p:sp>
        <p:nvSpPr>
          <p:cNvPr id="623" name="Google Shape;623;p46"/>
          <p:cNvSpPr/>
          <p:nvPr/>
        </p:nvSpPr>
        <p:spPr>
          <a:xfrm>
            <a:off x="8286925" y="831100"/>
            <a:ext cx="72300" cy="72300"/>
          </a:xfrm>
          <a:prstGeom prst="ellipse">
            <a:avLst/>
          </a:pr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3B6906DC-4537-09F8-363A-336896806AD3}"/>
              </a:ext>
            </a:extLst>
          </p:cNvPr>
          <p:cNvSpPr>
            <a:spLocks noGrp="1"/>
          </p:cNvSpPr>
          <p:nvPr>
            <p:ph type="subTitle" idx="2"/>
          </p:nvPr>
        </p:nvSpPr>
        <p:spPr>
          <a:xfrm>
            <a:off x="1013569" y="1667625"/>
            <a:ext cx="7273356" cy="2875200"/>
          </a:xfrm>
        </p:spPr>
        <p:txBody>
          <a:bodyPr/>
          <a:lstStyle/>
          <a:p>
            <a:pPr>
              <a:buClr>
                <a:srgbClr val="434343"/>
              </a:buClr>
              <a:defRPr/>
            </a:pPr>
            <a:r>
              <a:rPr lang="en-US" dirty="0">
                <a:solidFill>
                  <a:srgbClr val="434343"/>
                </a:solidFill>
              </a:rPr>
              <a:t>	The </a:t>
            </a:r>
            <a:r>
              <a:rPr lang="en-US" b="1" dirty="0">
                <a:solidFill>
                  <a:srgbClr val="434343"/>
                </a:solidFill>
              </a:rPr>
              <a:t>FP-Growth</a:t>
            </a:r>
            <a:r>
              <a:rPr lang="en-US" dirty="0">
                <a:solidFill>
                  <a:srgbClr val="434343"/>
                </a:solidFill>
              </a:rPr>
              <a:t> (Frequent Pattern Growth) algorithm, introduced by Han, Pei, and Yin in 2000, efficiently discovers frequent item sets in transactional data. By using an FP-tree data structure, it avoids generating candidate sets, making it faster than traditional methods like </a:t>
            </a:r>
            <a:r>
              <a:rPr lang="en-US" i="1" dirty="0" err="1">
                <a:solidFill>
                  <a:srgbClr val="434343"/>
                </a:solidFill>
              </a:rPr>
              <a:t>Apriori</a:t>
            </a:r>
            <a:r>
              <a:rPr lang="en-US" dirty="0">
                <a:solidFill>
                  <a:srgbClr val="434343"/>
                </a:solidFill>
              </a:rPr>
              <a:t>. Its significance lies in swiftly identifying </a:t>
            </a:r>
            <a:r>
              <a:rPr lang="en-US" b="1" dirty="0">
                <a:solidFill>
                  <a:srgbClr val="434343"/>
                </a:solidFill>
              </a:rPr>
              <a:t>frequent patterns </a:t>
            </a:r>
            <a:r>
              <a:rPr lang="en-US" dirty="0">
                <a:solidFill>
                  <a:srgbClr val="434343"/>
                </a:solidFill>
              </a:rPr>
              <a:t>in large datasets, crucial in various fields such as market basket analysis, recommendation systems, and bioinformatics, due to its reduced computational complexity and scalability, enabling valuable insights from vast transactional data.</a:t>
            </a:r>
          </a:p>
        </p:txBody>
      </p:sp>
      <p:sp>
        <p:nvSpPr>
          <p:cNvPr id="10" name="TextBox 9">
            <a:extLst>
              <a:ext uri="{FF2B5EF4-FFF2-40B4-BE49-F238E27FC236}">
                <a16:creationId xmlns:a16="http://schemas.microsoft.com/office/drawing/2014/main" id="{D61328DD-7EA7-24C6-8EC2-DC5BE2DBE6CD}"/>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2</a:t>
            </a:fld>
            <a:endParaRPr lang="en-US" dirty="0">
              <a:latin typeface="ff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77"/>
          <p:cNvSpPr txBox="1">
            <a:spLocks noGrp="1"/>
          </p:cNvSpPr>
          <p:nvPr>
            <p:ph type="subTitle" idx="1"/>
          </p:nvPr>
        </p:nvSpPr>
        <p:spPr>
          <a:xfrm>
            <a:off x="850900" y="1394025"/>
            <a:ext cx="7467600" cy="2727000"/>
          </a:xfrm>
          <a:prstGeom prst="rect">
            <a:avLst/>
          </a:prstGeom>
        </p:spPr>
        <p:txBody>
          <a:bodyPr spcFirstLastPara="1" wrap="square" lIns="91425" tIns="91425" rIns="91425" bIns="91425" anchor="t" anchorCtr="0">
            <a:noAutofit/>
          </a:bodyPr>
          <a:lstStyle/>
          <a:p>
            <a:r>
              <a:rPr lang="en-GB" b="1" dirty="0" err="1"/>
              <a:t>Youtube</a:t>
            </a:r>
            <a:r>
              <a:rPr lang="en-GB" b="1" dirty="0"/>
              <a:t> video:</a:t>
            </a:r>
            <a:br>
              <a:rPr lang="en-GB" u="sng" dirty="0"/>
            </a:br>
            <a:r>
              <a:rPr lang="en-GB" u="sng" dirty="0">
                <a:hlinkClick r:id="rId3"/>
              </a:rPr>
              <a:t>https://youtu.be/7oGz4PCp9jI?si=IB8Y3uPAr6vQOfNe</a:t>
            </a:r>
            <a:br>
              <a:rPr lang="en-GB" u="sng" dirty="0"/>
            </a:br>
            <a:endParaRPr lang="en-GB" u="sng" dirty="0"/>
          </a:p>
          <a:p>
            <a:r>
              <a:rPr lang="en-GB" b="1" dirty="0" err="1"/>
              <a:t>Geeksforgeeks</a:t>
            </a:r>
            <a:r>
              <a:rPr lang="en-GB" b="1" u="sng" dirty="0"/>
              <a:t>:</a:t>
            </a:r>
            <a:br>
              <a:rPr lang="en-GB" u="sng" dirty="0"/>
            </a:br>
            <a:r>
              <a:rPr lang="en-GB" u="sng" dirty="0">
                <a:hlinkClick r:id="rId4"/>
              </a:rPr>
              <a:t>https://www.geeksforgeeks.org/frequent-pattern-growth-algorithm/</a:t>
            </a:r>
            <a:br>
              <a:rPr lang="en-GB" u="sng" dirty="0"/>
            </a:br>
            <a:endParaRPr lang="en-GB" u="sng" dirty="0"/>
          </a:p>
          <a:p>
            <a:r>
              <a:rPr lang="en-GB" b="1" dirty="0"/>
              <a:t>Book</a:t>
            </a:r>
            <a:r>
              <a:rPr lang="en-GB" b="1" u="sng" dirty="0"/>
              <a:t>:</a:t>
            </a:r>
            <a:br>
              <a:rPr lang="en-GB" u="sng" dirty="0"/>
            </a:br>
            <a:r>
              <a:rPr lang="en-GB" u="sng" dirty="0"/>
              <a:t>http://myweb.sabanciuniv.edu/rdehkharghani/files/2016/02/The-Morgan-Kaufmann-Series-in-Data-Management-Systems-Jiawei-Han-Micheline-Kamber-Jian-Pei-Data-Mining.-Concepts-and-Techniques-3rd-Edition-Morgan-Kaufmann-2011.pdf</a:t>
            </a:r>
          </a:p>
        </p:txBody>
      </p:sp>
      <p:sp>
        <p:nvSpPr>
          <p:cNvPr id="1059" name="Google Shape;1059;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References</a:t>
            </a:r>
          </a:p>
        </p:txBody>
      </p:sp>
      <p:pic>
        <p:nvPicPr>
          <p:cNvPr id="1060" name="Google Shape;1060;p77"/>
          <p:cNvPicPr preferRelativeResize="0"/>
          <p:nvPr/>
        </p:nvPicPr>
        <p:blipFill rotWithShape="1">
          <a:blip r:embed="rId5">
            <a:alphaModFix amt="73000"/>
          </a:blip>
          <a:srcRect l="17211" t="21000" r="17595" b="21352"/>
          <a:stretch/>
        </p:blipFill>
        <p:spPr>
          <a:xfrm>
            <a:off x="5327250" y="2338727"/>
            <a:ext cx="2429274" cy="2148074"/>
          </a:xfrm>
          <a:prstGeom prst="rect">
            <a:avLst/>
          </a:prstGeom>
          <a:noFill/>
          <a:ln>
            <a:noFill/>
          </a:ln>
        </p:spPr>
      </p:pic>
      <p:sp>
        <p:nvSpPr>
          <p:cNvPr id="6" name="TextBox 5">
            <a:extLst>
              <a:ext uri="{FF2B5EF4-FFF2-40B4-BE49-F238E27FC236}">
                <a16:creationId xmlns:a16="http://schemas.microsoft.com/office/drawing/2014/main" id="{73C53205-20A4-D1D7-8F6A-6DE9E57C4721}"/>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20</a:t>
            </a:fld>
            <a:endParaRPr lang="en-US" dirty="0">
              <a:latin typeface="ff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26A9A-46E9-DE97-610B-0C4E527E45E1}"/>
              </a:ext>
            </a:extLst>
          </p:cNvPr>
          <p:cNvSpPr>
            <a:spLocks noGrp="1"/>
          </p:cNvSpPr>
          <p:nvPr>
            <p:ph type="ctrTitle"/>
          </p:nvPr>
        </p:nvSpPr>
        <p:spPr/>
        <p:txBody>
          <a:bodyPr/>
          <a:lstStyle/>
          <a:p>
            <a:r>
              <a:rPr lang="en-GB" sz="8800"/>
              <a:t>Thanks!</a:t>
            </a:r>
            <a:endParaRPr lang="en-US" sz="8800" dirty="0"/>
          </a:p>
        </p:txBody>
      </p:sp>
    </p:spTree>
    <p:extLst>
      <p:ext uri="{BB962C8B-B14F-4D97-AF65-F5344CB8AC3E}">
        <p14:creationId xmlns:p14="http://schemas.microsoft.com/office/powerpoint/2010/main" val="368813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Theoretical Foundations/Framework: </a:t>
            </a:r>
          </a:p>
        </p:txBody>
      </p:sp>
      <p:sp>
        <p:nvSpPr>
          <p:cNvPr id="38" name="Subtitle 2">
            <a:extLst>
              <a:ext uri="{FF2B5EF4-FFF2-40B4-BE49-F238E27FC236}">
                <a16:creationId xmlns:a16="http://schemas.microsoft.com/office/drawing/2014/main" id="{87F9D25A-159B-79E6-4CE1-5F5F5D0612A4}"/>
              </a:ext>
            </a:extLst>
          </p:cNvPr>
          <p:cNvSpPr txBox="1">
            <a:spLocks/>
          </p:cNvSpPr>
          <p:nvPr/>
        </p:nvSpPr>
        <p:spPr>
          <a:xfrm>
            <a:off x="1013568" y="1667625"/>
            <a:ext cx="7513211" cy="287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1pPr>
            <a:lvl2pPr marL="914400" marR="0" lvl="1" indent="-317500" algn="ctr" rtl="0">
              <a:lnSpc>
                <a:spcPct val="100000"/>
              </a:lnSpc>
              <a:spcBef>
                <a:spcPts val="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2pPr>
            <a:lvl3pPr marL="1371600" marR="0" lvl="2"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3pPr>
            <a:lvl4pPr marL="1828800" marR="0" lvl="3"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4pPr>
            <a:lvl5pPr marL="2286000" marR="0" lvl="4"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5pPr>
            <a:lvl6pPr marL="2743200" marR="0" lvl="5"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6pPr>
            <a:lvl7pPr marL="3200400" marR="0" lvl="6"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7pPr>
            <a:lvl8pPr marL="3657600" marR="0" lvl="7"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8pPr>
            <a:lvl9pPr marL="4114800" marR="0" lvl="8" indent="-317500" algn="ctr" rtl="0">
              <a:lnSpc>
                <a:spcPct val="100000"/>
              </a:lnSpc>
              <a:spcBef>
                <a:spcPts val="1600"/>
              </a:spcBef>
              <a:spcAft>
                <a:spcPts val="1600"/>
              </a:spcAft>
              <a:buClr>
                <a:schemeClr val="dk1"/>
              </a:buClr>
              <a:buSzPts val="1400"/>
              <a:buFont typeface="Nobile"/>
              <a:buNone/>
              <a:defRPr sz="1400" b="0" i="0" u="none" strike="noStrike" cap="none">
                <a:solidFill>
                  <a:schemeClr val="dk1"/>
                </a:solidFill>
                <a:latin typeface="Nobile"/>
                <a:ea typeface="Nobile"/>
                <a:cs typeface="Nobile"/>
                <a:sym typeface="Nobile"/>
              </a:defRPr>
            </a:lvl9pPr>
          </a:lstStyle>
          <a:p>
            <a:pPr marL="457200" marR="0" lvl="0" indent="-317500" algn="l" defTabSz="914400" rtl="0" eaLnBrk="1" fontAlgn="auto" latinLnBrk="0" hangingPunct="1">
              <a:lnSpc>
                <a:spcPct val="100000"/>
              </a:lnSpc>
              <a:spcBef>
                <a:spcPts val="0"/>
              </a:spcBef>
              <a:spcAft>
                <a:spcPts val="0"/>
              </a:spcAft>
              <a:buClr>
                <a:srgbClr val="434343"/>
              </a:buClr>
              <a:buSzPts val="1400"/>
              <a:buFont typeface="Nobile"/>
              <a:buNone/>
              <a:tabLst/>
              <a:defRPr/>
            </a:pPr>
            <a:r>
              <a:rPr kumimoji="0" lang="en-US" sz="1400" b="0" i="0" u="none" strike="noStrike" kern="0" cap="none" spc="0" normalizeH="0" baseline="0" noProof="0" dirty="0">
                <a:ln>
                  <a:noFill/>
                </a:ln>
                <a:solidFill>
                  <a:srgbClr val="434343"/>
                </a:solidFill>
                <a:effectLst/>
                <a:uLnTx/>
                <a:uFillTx/>
                <a:latin typeface="Nobile"/>
                <a:sym typeface="Nobile"/>
              </a:rPr>
              <a:t>The FP-Growth algorithm is based on two main principles:</a:t>
            </a:r>
          </a:p>
          <a:p>
            <a:pPr marL="457200" marR="0" lvl="0" indent="-317500" algn="l" defTabSz="914400" rtl="0" eaLnBrk="1" fontAlgn="auto" latinLnBrk="0" hangingPunct="1">
              <a:lnSpc>
                <a:spcPct val="100000"/>
              </a:lnSpc>
              <a:spcBef>
                <a:spcPts val="0"/>
              </a:spcBef>
              <a:spcAft>
                <a:spcPts val="0"/>
              </a:spcAft>
              <a:buClr>
                <a:srgbClr val="434343"/>
              </a:buClr>
              <a:buSzPts val="1400"/>
              <a:buFont typeface="Nobile"/>
              <a:buNone/>
              <a:tabLst/>
              <a:defRPr/>
            </a:pPr>
            <a:endParaRPr kumimoji="0" lang="en-US" sz="800" b="0" i="0" u="none" strike="noStrike" kern="0" cap="none" spc="0" normalizeH="0" baseline="0" noProof="0" dirty="0">
              <a:ln>
                <a:noFill/>
              </a:ln>
              <a:solidFill>
                <a:srgbClr val="434343"/>
              </a:solidFill>
              <a:effectLst/>
              <a:uLnTx/>
              <a:uFillTx/>
              <a:latin typeface="Nobile"/>
              <a:sym typeface="Nobile"/>
            </a:endParaRPr>
          </a:p>
          <a:p>
            <a:pPr marL="482600" marR="0" lvl="0" indent="-342900" algn="l" defTabSz="914400" rtl="0" eaLnBrk="1" fontAlgn="auto" latinLnBrk="0" hangingPunct="1">
              <a:lnSpc>
                <a:spcPct val="100000"/>
              </a:lnSpc>
              <a:spcBef>
                <a:spcPts val="0"/>
              </a:spcBef>
              <a:spcAft>
                <a:spcPts val="0"/>
              </a:spcAft>
              <a:buClr>
                <a:srgbClr val="434343"/>
              </a:buClr>
              <a:buSzPts val="1400"/>
              <a:buFont typeface="+mj-lt"/>
              <a:buAutoNum type="arabicPeriod"/>
              <a:tabLst/>
              <a:defRPr/>
            </a:pPr>
            <a:r>
              <a:rPr kumimoji="0" lang="en-US" sz="1400" b="1" i="0" u="none" strike="noStrike" kern="0" cap="none" spc="0" normalizeH="0" baseline="0" noProof="0" dirty="0">
                <a:ln>
                  <a:noFill/>
                </a:ln>
                <a:solidFill>
                  <a:srgbClr val="434343"/>
                </a:solidFill>
                <a:effectLst/>
                <a:uLnTx/>
                <a:uFillTx/>
                <a:latin typeface="Nobile"/>
                <a:sym typeface="Nobile"/>
              </a:rPr>
              <a:t>Frequent Pattern Tree (FP-Tree):</a:t>
            </a:r>
          </a:p>
          <a:p>
            <a:pPr marL="482600" marR="0" lvl="0" indent="-342900" algn="l" defTabSz="914400" rtl="0" eaLnBrk="1" fontAlgn="auto" latinLnBrk="0" hangingPunct="1">
              <a:lnSpc>
                <a:spcPct val="100000"/>
              </a:lnSpc>
              <a:spcBef>
                <a:spcPts val="0"/>
              </a:spcBef>
              <a:spcAft>
                <a:spcPts val="0"/>
              </a:spcAft>
              <a:buClr>
                <a:srgbClr val="434343"/>
              </a:buClr>
              <a:buSzPts val="1400"/>
              <a:buFont typeface="+mj-lt"/>
              <a:buAutoNum type="arabicPeriod"/>
              <a:tabLst/>
              <a:defRPr/>
            </a:pPr>
            <a:endParaRPr kumimoji="0" lang="en-US" sz="400" b="0" i="0" u="none" strike="noStrike" kern="0" cap="none" spc="0" normalizeH="0" baseline="0" noProof="0" dirty="0">
              <a:ln>
                <a:noFill/>
              </a:ln>
              <a:solidFill>
                <a:srgbClr val="434343"/>
              </a:solidFill>
              <a:effectLst/>
              <a:uLnTx/>
              <a:uFillTx/>
              <a:latin typeface="Nobile"/>
              <a:sym typeface="Nobile"/>
            </a:endParaRPr>
          </a:p>
          <a:p>
            <a:pPr marL="596900" lvl="1" indent="0" algn="l">
              <a:buClr>
                <a:srgbClr val="434343"/>
              </a:buClr>
              <a:defRPr/>
            </a:pPr>
            <a:r>
              <a:rPr lang="en-US" sz="1300" dirty="0">
                <a:solidFill>
                  <a:srgbClr val="434343"/>
                </a:solidFill>
              </a:rPr>
              <a:t>The FP-Tree is FP-Growth's core data structure, </a:t>
            </a:r>
            <a:r>
              <a:rPr lang="en-US" sz="1300" u="sng" dirty="0">
                <a:solidFill>
                  <a:srgbClr val="434343"/>
                </a:solidFill>
              </a:rPr>
              <a:t>simplifying</a:t>
            </a:r>
            <a:r>
              <a:rPr lang="en-US" sz="1300" dirty="0">
                <a:solidFill>
                  <a:srgbClr val="434343"/>
                </a:solidFill>
              </a:rPr>
              <a:t> the transaction database. </a:t>
            </a:r>
            <a:r>
              <a:rPr lang="en-US" sz="1200" b="1" dirty="0">
                <a:solidFill>
                  <a:srgbClr val="434343"/>
                </a:solidFill>
              </a:rPr>
              <a:t>Each node </a:t>
            </a:r>
            <a:r>
              <a:rPr lang="en-US" sz="1300" dirty="0">
                <a:solidFill>
                  <a:srgbClr val="434343"/>
                </a:solidFill>
              </a:rPr>
              <a:t>represents an item with a </a:t>
            </a:r>
            <a:r>
              <a:rPr lang="en-US" sz="1200" b="1" dirty="0">
                <a:solidFill>
                  <a:srgbClr val="434343"/>
                </a:solidFill>
              </a:rPr>
              <a:t>count</a:t>
            </a:r>
            <a:r>
              <a:rPr lang="en-US" sz="1300" dirty="0">
                <a:solidFill>
                  <a:srgbClr val="434343"/>
                </a:solidFill>
              </a:rPr>
              <a:t>, and items are ordered by support, enabling efficient frequent itemset identification.</a:t>
            </a:r>
          </a:p>
          <a:p>
            <a:pPr marL="596900" lvl="1" indent="0" algn="l">
              <a:buClr>
                <a:srgbClr val="434343"/>
              </a:buClr>
              <a:defRPr/>
            </a:pPr>
            <a:endParaRPr lang="en-US" sz="1200" dirty="0">
              <a:solidFill>
                <a:srgbClr val="434343"/>
              </a:solidFill>
            </a:endParaRPr>
          </a:p>
          <a:p>
            <a:pPr marL="482600" marR="0" lvl="0" indent="-342900" algn="l" defTabSz="914400" rtl="0" eaLnBrk="1" fontAlgn="auto" latinLnBrk="0" hangingPunct="1">
              <a:lnSpc>
                <a:spcPct val="100000"/>
              </a:lnSpc>
              <a:spcBef>
                <a:spcPts val="0"/>
              </a:spcBef>
              <a:spcAft>
                <a:spcPts val="0"/>
              </a:spcAft>
              <a:buClr>
                <a:srgbClr val="434343"/>
              </a:buClr>
              <a:buSzPts val="1400"/>
              <a:buFont typeface="+mj-lt"/>
              <a:buAutoNum type="arabicPeriod"/>
              <a:tabLst/>
              <a:defRPr/>
            </a:pPr>
            <a:r>
              <a:rPr kumimoji="0" lang="en-US" sz="1400" b="1" i="0" u="none" strike="noStrike" kern="0" cap="none" spc="0" normalizeH="0" baseline="0" noProof="0" dirty="0">
                <a:ln>
                  <a:noFill/>
                </a:ln>
                <a:solidFill>
                  <a:srgbClr val="434343"/>
                </a:solidFill>
                <a:effectLst/>
                <a:uLnTx/>
                <a:uFillTx/>
                <a:latin typeface="Nobile"/>
                <a:sym typeface="Nobile"/>
              </a:rPr>
              <a:t>Divide-and-Conquer Strategy:</a:t>
            </a:r>
          </a:p>
          <a:p>
            <a:pPr marL="482600" marR="0" lvl="0" indent="-342900" algn="l" defTabSz="914400" rtl="0" eaLnBrk="1" fontAlgn="auto" latinLnBrk="0" hangingPunct="1">
              <a:lnSpc>
                <a:spcPct val="100000"/>
              </a:lnSpc>
              <a:spcBef>
                <a:spcPts val="0"/>
              </a:spcBef>
              <a:spcAft>
                <a:spcPts val="0"/>
              </a:spcAft>
              <a:buClr>
                <a:srgbClr val="434343"/>
              </a:buClr>
              <a:buSzPts val="1400"/>
              <a:buFont typeface="+mj-lt"/>
              <a:buAutoNum type="arabicPeriod"/>
              <a:tabLst/>
              <a:defRPr/>
            </a:pPr>
            <a:endParaRPr kumimoji="0" lang="en-US" sz="400" b="1" i="0" u="none" strike="noStrike" kern="0" cap="none" spc="0" normalizeH="0" baseline="0" noProof="0" dirty="0">
              <a:ln>
                <a:noFill/>
              </a:ln>
              <a:solidFill>
                <a:srgbClr val="434343"/>
              </a:solidFill>
              <a:effectLst/>
              <a:uLnTx/>
              <a:uFillTx/>
              <a:latin typeface="Nobile"/>
              <a:sym typeface="Nobile"/>
            </a:endParaRPr>
          </a:p>
          <a:p>
            <a:pPr marL="596900" lvl="1" indent="0" algn="l">
              <a:buClr>
                <a:srgbClr val="434343"/>
              </a:buClr>
              <a:defRPr/>
            </a:pPr>
            <a:r>
              <a:rPr kumimoji="0" lang="en-US" sz="1300" b="0" i="0" u="none" strike="noStrike" kern="0" cap="none" spc="0" normalizeH="0" baseline="0" noProof="0" dirty="0">
                <a:ln>
                  <a:noFill/>
                </a:ln>
                <a:solidFill>
                  <a:srgbClr val="434343"/>
                </a:solidFill>
                <a:effectLst/>
                <a:uLnTx/>
                <a:uFillTx/>
                <a:latin typeface="Nobile"/>
                <a:sym typeface="Nobile"/>
              </a:rPr>
              <a:t>FP-Growth uses a </a:t>
            </a:r>
            <a:r>
              <a:rPr kumimoji="0" lang="en-US" sz="1200" b="1" i="0" u="none" strike="noStrike" kern="0" cap="none" spc="0" normalizeH="0" baseline="0" noProof="0" dirty="0">
                <a:ln>
                  <a:noFill/>
                </a:ln>
                <a:solidFill>
                  <a:srgbClr val="434343"/>
                </a:solidFill>
                <a:effectLst/>
                <a:uLnTx/>
                <a:uFillTx/>
                <a:latin typeface="Nobile"/>
                <a:sym typeface="Nobile"/>
              </a:rPr>
              <a:t>divide-and-conquer strategy </a:t>
            </a:r>
            <a:r>
              <a:rPr kumimoji="0" lang="en-US" sz="1300" b="0" i="0" u="none" strike="noStrike" kern="0" cap="none" spc="0" normalizeH="0" baseline="0" noProof="0" dirty="0">
                <a:ln>
                  <a:noFill/>
                </a:ln>
                <a:solidFill>
                  <a:srgbClr val="434343"/>
                </a:solidFill>
                <a:effectLst/>
                <a:uLnTx/>
                <a:uFillTx/>
                <a:latin typeface="Nobile"/>
                <a:sym typeface="Nobile"/>
              </a:rPr>
              <a:t>to mine frequent </a:t>
            </a:r>
            <a:r>
              <a:rPr kumimoji="0" lang="en-US" sz="1300" b="0" i="0" u="none" strike="noStrike" kern="0" cap="none" spc="0" normalizeH="0" baseline="0" noProof="0" dirty="0" err="1">
                <a:ln>
                  <a:noFill/>
                </a:ln>
                <a:solidFill>
                  <a:srgbClr val="434343"/>
                </a:solidFill>
                <a:effectLst/>
                <a:uLnTx/>
                <a:uFillTx/>
                <a:latin typeface="Nobile"/>
                <a:sym typeface="Nobile"/>
              </a:rPr>
              <a:t>itemsets</a:t>
            </a:r>
            <a:r>
              <a:rPr kumimoji="0" lang="en-US" sz="1300" b="0" i="0" u="none" strike="noStrike" kern="0" cap="none" spc="0" normalizeH="0" baseline="0" noProof="0" dirty="0">
                <a:ln>
                  <a:noFill/>
                </a:ln>
                <a:solidFill>
                  <a:srgbClr val="434343"/>
                </a:solidFill>
                <a:effectLst/>
                <a:uLnTx/>
                <a:uFillTx/>
                <a:latin typeface="Nobile"/>
                <a:sym typeface="Nobile"/>
              </a:rPr>
              <a:t>, building an </a:t>
            </a:r>
            <a:r>
              <a:rPr kumimoji="0" lang="en-US" sz="1200" b="1" i="0" u="none" strike="noStrike" kern="0" cap="none" spc="0" normalizeH="0" baseline="0" noProof="0" dirty="0">
                <a:ln>
                  <a:noFill/>
                </a:ln>
                <a:solidFill>
                  <a:srgbClr val="434343"/>
                </a:solidFill>
                <a:effectLst/>
                <a:uLnTx/>
                <a:uFillTx/>
                <a:latin typeface="Nobile"/>
                <a:sym typeface="Nobile"/>
              </a:rPr>
              <a:t>FP-Tree</a:t>
            </a:r>
            <a:r>
              <a:rPr kumimoji="0" lang="en-US" sz="1300" b="0" i="0" u="none" strike="noStrike" kern="0" cap="none" spc="0" normalizeH="0" baseline="0" noProof="0" dirty="0">
                <a:ln>
                  <a:noFill/>
                </a:ln>
                <a:solidFill>
                  <a:srgbClr val="434343"/>
                </a:solidFill>
                <a:effectLst/>
                <a:uLnTx/>
                <a:uFillTx/>
                <a:latin typeface="Nobile"/>
                <a:sym typeface="Nobile"/>
              </a:rPr>
              <a:t> as it processes transactions. The tree structure </a:t>
            </a:r>
            <a:r>
              <a:rPr kumimoji="0" lang="en-US" sz="1300" b="0" i="0" u="sng" strike="noStrike" kern="0" cap="none" spc="0" normalizeH="0" baseline="0" noProof="0" dirty="0">
                <a:ln>
                  <a:noFill/>
                </a:ln>
                <a:solidFill>
                  <a:srgbClr val="434343"/>
                </a:solidFill>
                <a:effectLst/>
                <a:uLnTx/>
                <a:uFillTx/>
                <a:latin typeface="Nobile"/>
                <a:sym typeface="Nobile"/>
              </a:rPr>
              <a:t>eliminates</a:t>
            </a:r>
            <a:r>
              <a:rPr kumimoji="0" lang="en-US" sz="1300" b="0" i="0" u="none" strike="noStrike" kern="0" cap="none" spc="0" normalizeH="0" baseline="0" noProof="0" dirty="0">
                <a:ln>
                  <a:noFill/>
                </a:ln>
                <a:solidFill>
                  <a:srgbClr val="434343"/>
                </a:solidFill>
                <a:effectLst/>
                <a:uLnTx/>
                <a:uFillTx/>
                <a:latin typeface="Nobile"/>
                <a:sym typeface="Nobile"/>
              </a:rPr>
              <a:t> the need for candidate sets, a departure from earlier algorithms like </a:t>
            </a:r>
            <a:r>
              <a:rPr kumimoji="0" lang="en-US" sz="1200" b="1" i="0" u="none" strike="noStrike" kern="0" cap="none" spc="0" normalizeH="0" baseline="0" noProof="0" dirty="0" err="1">
                <a:ln>
                  <a:noFill/>
                </a:ln>
                <a:solidFill>
                  <a:srgbClr val="434343"/>
                </a:solidFill>
                <a:effectLst/>
                <a:uLnTx/>
                <a:uFillTx/>
                <a:latin typeface="Nobile"/>
                <a:sym typeface="Nobile"/>
              </a:rPr>
              <a:t>Apriori</a:t>
            </a:r>
            <a:r>
              <a:rPr kumimoji="0" lang="en-US" sz="1300" b="0" i="0" u="none" strike="noStrike" kern="0" cap="none" spc="0" normalizeH="0" baseline="0" noProof="0" dirty="0">
                <a:ln>
                  <a:noFill/>
                </a:ln>
                <a:solidFill>
                  <a:srgbClr val="434343"/>
                </a:solidFill>
                <a:effectLst/>
                <a:uLnTx/>
                <a:uFillTx/>
                <a:latin typeface="Nobile"/>
                <a:sym typeface="Nobile"/>
              </a:rPr>
              <a:t>.</a:t>
            </a:r>
          </a:p>
        </p:txBody>
      </p:sp>
      <p:sp>
        <p:nvSpPr>
          <p:cNvPr id="43" name="TextBox 42">
            <a:extLst>
              <a:ext uri="{FF2B5EF4-FFF2-40B4-BE49-F238E27FC236}">
                <a16:creationId xmlns:a16="http://schemas.microsoft.com/office/drawing/2014/main" id="{BCEEF8DA-8E00-9A8E-C89F-0E90DCCF4F7B}"/>
              </a:ext>
            </a:extLst>
          </p:cNvPr>
          <p:cNvSpPr txBox="1"/>
          <p:nvPr/>
        </p:nvSpPr>
        <p:spPr>
          <a:xfrm>
            <a:off x="857075" y="4542825"/>
            <a:ext cx="84512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0179EAC-58BD-4BC2-B17B-A2F0CB53BDF9}" type="slidenum">
              <a:rPr kumimoji="0" lang="en-US" sz="1400" b="0" i="0" u="none" strike="noStrike" kern="0" cap="none" spc="0" normalizeH="0" baseline="0" noProof="0" smtClean="0">
                <a:ln>
                  <a:noFill/>
                </a:ln>
                <a:solidFill>
                  <a:srgbClr val="000000"/>
                </a:solidFill>
                <a:effectLst/>
                <a:uLnTx/>
                <a:uFillTx/>
                <a:latin typeface="ff3"/>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400" b="0" i="0" u="none" strike="noStrike" kern="0" cap="none" spc="0" normalizeH="0" baseline="0" noProof="0" dirty="0">
              <a:ln>
                <a:noFill/>
              </a:ln>
              <a:solidFill>
                <a:srgbClr val="000000"/>
              </a:solidFill>
              <a:effectLst/>
              <a:uLnTx/>
              <a:uFillTx/>
              <a:latin typeface="ff3"/>
              <a:cs typeface="Arial"/>
              <a:sym typeface="Arial"/>
            </a:endParaRPr>
          </a:p>
        </p:txBody>
      </p:sp>
    </p:spTree>
    <p:extLst>
      <p:ext uri="{BB962C8B-B14F-4D97-AF65-F5344CB8AC3E}">
        <p14:creationId xmlns:p14="http://schemas.microsoft.com/office/powerpoint/2010/main" val="349468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38" name="Subtitle 2">
            <a:extLst>
              <a:ext uri="{FF2B5EF4-FFF2-40B4-BE49-F238E27FC236}">
                <a16:creationId xmlns:a16="http://schemas.microsoft.com/office/drawing/2014/main" id="{87F9D25A-159B-79E6-4CE1-5F5F5D0612A4}"/>
              </a:ext>
            </a:extLst>
          </p:cNvPr>
          <p:cNvSpPr txBox="1">
            <a:spLocks/>
          </p:cNvSpPr>
          <p:nvPr/>
        </p:nvSpPr>
        <p:spPr>
          <a:xfrm>
            <a:off x="1025090" y="569512"/>
            <a:ext cx="7513211" cy="1708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1pPr>
            <a:lvl2pPr marL="914400" marR="0" lvl="1" indent="-317500" algn="ctr" rtl="0">
              <a:lnSpc>
                <a:spcPct val="100000"/>
              </a:lnSpc>
              <a:spcBef>
                <a:spcPts val="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2pPr>
            <a:lvl3pPr marL="1371600" marR="0" lvl="2"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3pPr>
            <a:lvl4pPr marL="1828800" marR="0" lvl="3"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4pPr>
            <a:lvl5pPr marL="2286000" marR="0" lvl="4"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5pPr>
            <a:lvl6pPr marL="2743200" marR="0" lvl="5"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6pPr>
            <a:lvl7pPr marL="3200400" marR="0" lvl="6"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7pPr>
            <a:lvl8pPr marL="3657600" marR="0" lvl="7" indent="-317500" algn="ctr" rtl="0">
              <a:lnSpc>
                <a:spcPct val="100000"/>
              </a:lnSpc>
              <a:spcBef>
                <a:spcPts val="1600"/>
              </a:spcBef>
              <a:spcAft>
                <a:spcPts val="0"/>
              </a:spcAft>
              <a:buClr>
                <a:schemeClr val="dk1"/>
              </a:buClr>
              <a:buSzPts val="1400"/>
              <a:buFont typeface="Nobile"/>
              <a:buNone/>
              <a:defRPr sz="1400" b="0" i="0" u="none" strike="noStrike" cap="none">
                <a:solidFill>
                  <a:schemeClr val="dk1"/>
                </a:solidFill>
                <a:latin typeface="Nobile"/>
                <a:ea typeface="Nobile"/>
                <a:cs typeface="Nobile"/>
                <a:sym typeface="Nobile"/>
              </a:defRPr>
            </a:lvl8pPr>
            <a:lvl9pPr marL="4114800" marR="0" lvl="8" indent="-317500" algn="ctr" rtl="0">
              <a:lnSpc>
                <a:spcPct val="100000"/>
              </a:lnSpc>
              <a:spcBef>
                <a:spcPts val="1600"/>
              </a:spcBef>
              <a:spcAft>
                <a:spcPts val="1600"/>
              </a:spcAft>
              <a:buClr>
                <a:schemeClr val="dk1"/>
              </a:buClr>
              <a:buSzPts val="1400"/>
              <a:buFont typeface="Nobile"/>
              <a:buNone/>
              <a:defRPr sz="1400" b="0" i="0" u="none" strike="noStrike" cap="none">
                <a:solidFill>
                  <a:schemeClr val="dk1"/>
                </a:solidFill>
                <a:latin typeface="Nobile"/>
                <a:ea typeface="Nobile"/>
                <a:cs typeface="Nobile"/>
                <a:sym typeface="Nobile"/>
              </a:defRPr>
            </a:lvl9pPr>
          </a:lstStyle>
          <a:p>
            <a:pPr algn="l"/>
            <a:r>
              <a:rPr lang="en-US" sz="1800" b="1" i="0" dirty="0">
                <a:solidFill>
                  <a:schemeClr val="tx1"/>
                </a:solidFill>
                <a:effectLst/>
                <a:latin typeface="Söhne"/>
              </a:rPr>
              <a:t>Mathematical Foundations:</a:t>
            </a:r>
          </a:p>
          <a:p>
            <a:pPr algn="l"/>
            <a:endParaRPr lang="en-US" sz="800" b="0" i="0" dirty="0">
              <a:solidFill>
                <a:schemeClr val="tx1"/>
              </a:solidFill>
              <a:effectLst/>
              <a:latin typeface="Söhne"/>
            </a:endParaRPr>
          </a:p>
          <a:p>
            <a:pPr algn="l"/>
            <a:r>
              <a:rPr lang="en-US" sz="1500" b="1" i="0" dirty="0">
                <a:solidFill>
                  <a:schemeClr val="tx1"/>
                </a:solidFill>
                <a:effectLst/>
                <a:latin typeface="Söhne"/>
              </a:rPr>
              <a:t>a. Support Count:</a:t>
            </a:r>
            <a:r>
              <a:rPr lang="en-US" sz="1500" b="0" i="0" dirty="0">
                <a:solidFill>
                  <a:schemeClr val="tx1"/>
                </a:solidFill>
                <a:effectLst/>
                <a:latin typeface="Söhne"/>
              </a:rPr>
              <a:t> The support count of an itemset is the </a:t>
            </a:r>
            <a:r>
              <a:rPr lang="en-US" sz="1500" u="sng" dirty="0">
                <a:solidFill>
                  <a:schemeClr val="tx1"/>
                </a:solidFill>
                <a:latin typeface="Söhne"/>
                <a:cs typeface="Arial"/>
                <a:sym typeface="Arial"/>
              </a:rPr>
              <a:t>number of transactions </a:t>
            </a:r>
            <a:r>
              <a:rPr lang="en-US" sz="1500" b="0" i="0" dirty="0">
                <a:solidFill>
                  <a:schemeClr val="tx1"/>
                </a:solidFill>
                <a:effectLst/>
                <a:latin typeface="Söhne"/>
              </a:rPr>
              <a:t>that contain the itemset.</a:t>
            </a:r>
          </a:p>
          <a:p>
            <a:pPr algn="l"/>
            <a:r>
              <a:rPr lang="en-US" sz="1500" b="1" i="0" dirty="0">
                <a:solidFill>
                  <a:schemeClr val="tx1"/>
                </a:solidFill>
                <a:effectLst/>
                <a:latin typeface="Söhne"/>
              </a:rPr>
              <a:t>b. Support:</a:t>
            </a:r>
            <a:r>
              <a:rPr lang="en-US" sz="1500" b="0" i="0" dirty="0">
                <a:solidFill>
                  <a:schemeClr val="tx1"/>
                </a:solidFill>
                <a:effectLst/>
                <a:latin typeface="Söhne"/>
              </a:rPr>
              <a:t> </a:t>
            </a:r>
            <a:r>
              <a:rPr lang="en-US" sz="1500" b="1" i="0" dirty="0">
                <a:solidFill>
                  <a:schemeClr val="tx1"/>
                </a:solidFill>
                <a:effectLst/>
                <a:latin typeface="Söhne"/>
              </a:rPr>
              <a:t>The support </a:t>
            </a:r>
            <a:r>
              <a:rPr lang="en-US" sz="1500" b="0" i="0" dirty="0">
                <a:solidFill>
                  <a:schemeClr val="tx1"/>
                </a:solidFill>
                <a:effectLst/>
                <a:latin typeface="Söhne"/>
              </a:rPr>
              <a:t>of an itemset is defined as the ratio of its support count to the total number of transactions in the database. Mathematically, the support of an </a:t>
            </a:r>
            <a:r>
              <a:rPr lang="en-US" sz="1500" b="1" i="0" dirty="0">
                <a:solidFill>
                  <a:schemeClr val="tx1"/>
                </a:solidFill>
                <a:effectLst/>
                <a:latin typeface="Söhne"/>
              </a:rPr>
              <a:t>itemset A</a:t>
            </a:r>
            <a:r>
              <a:rPr lang="en-US" sz="1500" b="0" i="0" dirty="0">
                <a:solidFill>
                  <a:schemeClr val="tx1"/>
                </a:solidFill>
                <a:effectLst/>
                <a:latin typeface="Söhne"/>
              </a:rPr>
              <a:t> is given by:</a:t>
            </a:r>
          </a:p>
        </p:txBody>
      </p:sp>
      <p:sp>
        <p:nvSpPr>
          <p:cNvPr id="43" name="TextBox 42">
            <a:extLst>
              <a:ext uri="{FF2B5EF4-FFF2-40B4-BE49-F238E27FC236}">
                <a16:creationId xmlns:a16="http://schemas.microsoft.com/office/drawing/2014/main" id="{BCEEF8DA-8E00-9A8E-C89F-0E90DCCF4F7B}"/>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4</a:t>
            </a:fld>
            <a:endParaRPr lang="en-US" dirty="0">
              <a:latin typeface="ff3"/>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AB78E9-712C-DAD3-83A6-5152EFEB6B2C}"/>
                  </a:ext>
                </a:extLst>
              </p:cNvPr>
              <p:cNvSpPr txBox="1"/>
              <p:nvPr/>
            </p:nvSpPr>
            <p:spPr>
              <a:xfrm>
                <a:off x="2282764" y="2277547"/>
                <a:ext cx="4829848"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i="1" smtClean="0"/>
                        <m:t>support</m:t>
                      </m:r>
                      <m:r>
                        <m:rPr>
                          <m:nor/>
                        </m:rPr>
                        <a:rPr lang="en-US" smtClean="0"/>
                        <m:t>(</m:t>
                      </m:r>
                      <m:r>
                        <m:rPr>
                          <m:nor/>
                        </m:rPr>
                        <a:rPr lang="en-US" i="1" smtClean="0"/>
                        <m:t>A</m:t>
                      </m:r>
                      <m:r>
                        <m:rPr>
                          <m:nor/>
                        </m:rPr>
                        <a:rPr lang="en-US" smtClean="0"/>
                        <m:t>)</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𝑡𝑟𝑎𝑛𝑠𝑎𝑐𝑡𝑖𝑜𝑛𝑠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𝑖𝑡𝑒𝑚𝑠𝑒𝑡</m:t>
                          </m:r>
                          <m:r>
                            <a:rPr lang="en-US" i="1">
                              <a:latin typeface="Cambria Math" panose="02040503050406030204" pitchFamily="18" charset="0"/>
                            </a:rPr>
                            <m:t> </m:t>
                          </m:r>
                          <m:r>
                            <a:rPr lang="en-US" i="1">
                              <a:latin typeface="Cambria Math" panose="02040503050406030204" pitchFamily="18" charset="0"/>
                            </a:rPr>
                            <m:t>𝐴</m:t>
                          </m:r>
                        </m:num>
                        <m:den>
                          <m:r>
                            <a:rPr lang="en-US" i="1" smtClean="0">
                              <a:latin typeface="Cambria Math" panose="02040503050406030204" pitchFamily="18" charset="0"/>
                            </a:rPr>
                            <m:t>𝑇𝑜𝑡𝑎𝑙</m:t>
                          </m:r>
                          <m:r>
                            <a:rPr lang="en-US" i="1" smtClean="0">
                              <a:latin typeface="Cambria Math" panose="02040503050406030204" pitchFamily="18" charset="0"/>
                            </a:rPr>
                            <m:t> </m:t>
                          </m:r>
                          <m:r>
                            <a:rPr lang="en-US" i="1" smtClean="0">
                              <a:latin typeface="Cambria Math" panose="02040503050406030204" pitchFamily="18" charset="0"/>
                            </a:rPr>
                            <m:t>𝑛𝑢𝑚𝑏𝑒𝑟</m:t>
                          </m:r>
                          <m:r>
                            <a:rPr lang="en-US" i="1" smtClean="0">
                              <a:latin typeface="Cambria Math" panose="02040503050406030204" pitchFamily="18" charset="0"/>
                            </a:rPr>
                            <m:t> </m:t>
                          </m:r>
                          <m:r>
                            <a:rPr lang="en-US" i="1" smtClean="0">
                              <a:latin typeface="Cambria Math" panose="02040503050406030204" pitchFamily="18" charset="0"/>
                            </a:rPr>
                            <m:t>𝑜𝑓</m:t>
                          </m:r>
                          <m:r>
                            <a:rPr lang="en-US" i="1" smtClean="0">
                              <a:latin typeface="Cambria Math" panose="02040503050406030204" pitchFamily="18" charset="0"/>
                            </a:rPr>
                            <m:t> </m:t>
                          </m:r>
                          <m:r>
                            <a:rPr lang="en-US" i="1" smtClean="0">
                              <a:latin typeface="Cambria Math" panose="02040503050406030204" pitchFamily="18" charset="0"/>
                            </a:rPr>
                            <m:t>𝑡𝑟𝑎𝑛𝑠𝑎𝑐𝑡𝑖𝑜𝑛𝑠</m:t>
                          </m:r>
                          <m:r>
                            <a:rPr lang="en-US" i="1" smtClean="0">
                              <a:latin typeface="Cambria Math" panose="02040503050406030204" pitchFamily="18" charset="0"/>
                            </a:rPr>
                            <m:t> </m:t>
                          </m:r>
                          <m:r>
                            <a:rPr lang="en-US" i="1" smtClean="0">
                              <a:latin typeface="Cambria Math" panose="02040503050406030204" pitchFamily="18" charset="0"/>
                            </a:rPr>
                            <m:t>𝑖𝑛</m:t>
                          </m:r>
                          <m:r>
                            <a:rPr lang="en-US" i="1" smtClean="0">
                              <a:latin typeface="Cambria Math" panose="02040503050406030204" pitchFamily="18" charset="0"/>
                            </a:rPr>
                            <m:t> </m:t>
                          </m:r>
                          <m:r>
                            <a:rPr lang="en-US" i="1" smtClean="0">
                              <a:latin typeface="Cambria Math" panose="02040503050406030204" pitchFamily="18" charset="0"/>
                            </a:rPr>
                            <m:t>𝑡h𝑒</m:t>
                          </m:r>
                          <m:r>
                            <a:rPr lang="en-US" i="1" smtClean="0">
                              <a:latin typeface="Cambria Math" panose="02040503050406030204" pitchFamily="18" charset="0"/>
                            </a:rPr>
                            <m:t> </m:t>
                          </m:r>
                          <m:r>
                            <a:rPr lang="en-US" i="1" smtClean="0">
                              <a:latin typeface="Cambria Math" panose="02040503050406030204" pitchFamily="18" charset="0"/>
                            </a:rPr>
                            <m:t>𝑑𝑎𝑡𝑎𝑠𝑒𝑡</m:t>
                          </m:r>
                          <m:r>
                            <a:rPr lang="en-US" i="1" smtClean="0">
                              <a:latin typeface="Cambria Math" panose="02040503050406030204" pitchFamily="18" charset="0"/>
                            </a:rPr>
                            <m:t> </m:t>
                          </m:r>
                        </m:den>
                      </m:f>
                    </m:oMath>
                  </m:oMathPara>
                </a14:m>
                <a:endParaRPr lang="en-US" dirty="0"/>
              </a:p>
            </p:txBody>
          </p:sp>
        </mc:Choice>
        <mc:Fallback xmlns="">
          <p:sp>
            <p:nvSpPr>
              <p:cNvPr id="2" name="TextBox 1">
                <a:extLst>
                  <a:ext uri="{FF2B5EF4-FFF2-40B4-BE49-F238E27FC236}">
                    <a16:creationId xmlns:a16="http://schemas.microsoft.com/office/drawing/2014/main" id="{F9AB78E9-712C-DAD3-83A6-5152EFEB6B2C}"/>
                  </a:ext>
                </a:extLst>
              </p:cNvPr>
              <p:cNvSpPr txBox="1">
                <a:spLocks noRot="1" noChangeAspect="1" noMove="1" noResize="1" noEditPoints="1" noAdjustHandles="1" noChangeArrowheads="1" noChangeShapeType="1" noTextEdit="1"/>
              </p:cNvSpPr>
              <p:nvPr/>
            </p:nvSpPr>
            <p:spPr>
              <a:xfrm>
                <a:off x="2282764" y="2277547"/>
                <a:ext cx="4829848" cy="447302"/>
              </a:xfrm>
              <a:prstGeom prst="rect">
                <a:avLst/>
              </a:prstGeom>
              <a:blipFill>
                <a:blip r:embed="rId3"/>
                <a:stretch>
                  <a:fillRect l="-757" t="-2740" r="-126" b="-1643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67F4B23-2581-3EF2-68EA-1979FE7B887E}"/>
              </a:ext>
            </a:extLst>
          </p:cNvPr>
          <p:cNvSpPr txBox="1"/>
          <p:nvPr/>
        </p:nvSpPr>
        <p:spPr>
          <a:xfrm>
            <a:off x="1193105" y="2883568"/>
            <a:ext cx="7345196" cy="553998"/>
          </a:xfrm>
          <a:prstGeom prst="rect">
            <a:avLst/>
          </a:prstGeom>
          <a:noFill/>
        </p:spPr>
        <p:txBody>
          <a:bodyPr wrap="square">
            <a:spAutoFit/>
          </a:bodyPr>
          <a:lstStyle/>
          <a:p>
            <a:r>
              <a:rPr lang="en-US" sz="1500" b="1" dirty="0">
                <a:solidFill>
                  <a:schemeClr val="tx1"/>
                </a:solidFill>
                <a:latin typeface="Söhne"/>
                <a:sym typeface="Nobile"/>
              </a:rPr>
              <a:t>c. Confidence: </a:t>
            </a:r>
            <a:r>
              <a:rPr lang="en-US" sz="1500" dirty="0">
                <a:solidFill>
                  <a:schemeClr val="tx1"/>
                </a:solidFill>
                <a:latin typeface="Söhne"/>
                <a:sym typeface="Nobile"/>
              </a:rPr>
              <a:t>Not directly used </a:t>
            </a:r>
            <a:r>
              <a:rPr lang="en-US" sz="1500" u="sng" dirty="0">
                <a:solidFill>
                  <a:schemeClr val="tx1"/>
                </a:solidFill>
                <a:latin typeface="Söhne"/>
                <a:sym typeface="Nobile"/>
              </a:rPr>
              <a:t>in FP-Growth</a:t>
            </a:r>
            <a:r>
              <a:rPr lang="en-US" sz="1500" dirty="0">
                <a:solidFill>
                  <a:schemeClr val="tx1"/>
                </a:solidFill>
                <a:latin typeface="Söhne"/>
                <a:sym typeface="Nobile"/>
              </a:rPr>
              <a:t>, is a common measure in association rule mining, quantifying rule truth as: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80C4629-6CD8-755E-7D74-0CD396A160CB}"/>
                  </a:ext>
                </a:extLst>
              </p:cNvPr>
              <p:cNvSpPr txBox="1"/>
              <p:nvPr/>
            </p:nvSpPr>
            <p:spPr>
              <a:xfrm>
                <a:off x="2282764" y="3597972"/>
                <a:ext cx="2790892" cy="392223"/>
              </a:xfrm>
              <a:prstGeom prst="rect">
                <a:avLst/>
              </a:prstGeom>
              <a:noFill/>
            </p:spPr>
            <p:txBody>
              <a:bodyPr wrap="none" lIns="0" tIns="0" rIns="0" bIns="0" rtlCol="0">
                <a:spAutoFit/>
              </a:bodyPr>
              <a:lstStyle/>
              <a:p>
                <a14:m>
                  <m:oMath xmlns:m="http://schemas.openxmlformats.org/officeDocument/2006/math">
                    <m:r>
                      <m:rPr>
                        <m:nor/>
                      </m:rPr>
                      <a:rPr lang="en-US" b="0" i="1" smtClean="0"/>
                      <m:t> </m:t>
                    </m:r>
                    <m:r>
                      <m:rPr>
                        <m:nor/>
                      </m:rPr>
                      <a:rPr lang="en-US" i="1" smtClean="0"/>
                      <m:t>confidence</m:t>
                    </m:r>
                    <m:r>
                      <m:rPr>
                        <m:nor/>
                      </m:rPr>
                      <a:rPr lang="en-US" smtClean="0"/>
                      <m:t>(</m:t>
                    </m:r>
                    <m:r>
                      <m:rPr>
                        <m:nor/>
                      </m:rPr>
                      <a:rPr lang="en-US" i="1" smtClean="0"/>
                      <m:t>A</m:t>
                    </m:r>
                    <m:r>
                      <m:rPr>
                        <m:nor/>
                      </m:rPr>
                      <a:rPr lang="en-US" smtClean="0"/>
                      <m:t>→</m:t>
                    </m:r>
                    <m:r>
                      <m:rPr>
                        <m:nor/>
                      </m:rPr>
                      <a:rPr lang="en-US" i="1" smtClean="0"/>
                      <m:t>B</m:t>
                    </m:r>
                    <m:r>
                      <m:rPr>
                        <m:nor/>
                      </m:rPr>
                      <a:rPr lang="en-US" smtClean="0"/>
                      <m:t>)</m:t>
                    </m:r>
                  </m:oMath>
                </a14:m>
                <a:r>
                  <a:rPr lang="en-US" dirty="0"/>
                  <a:t> </a:t>
                </a:r>
                <a14:m>
                  <m:oMath xmlns:m="http://schemas.openxmlformats.org/officeDocument/2006/math">
                    <m:r>
                      <a:rPr lang="en-US" i="1">
                        <a:latin typeface="Cambria Math" panose="02040503050406030204" pitchFamily="18" charset="0"/>
                      </a:rPr>
                      <m:t>=</m:t>
                    </m:r>
                  </m:oMath>
                </a14:m>
                <a:r>
                  <a:rPr lang="en-US" dirty="0"/>
                  <a:t> </a:t>
                </a:r>
                <a14:m>
                  <m:oMath xmlns:m="http://schemas.openxmlformats.org/officeDocument/2006/math">
                    <m:f>
                      <m:fPr>
                        <m:ctrlPr>
                          <a:rPr lang="en-US" sz="1600" i="1" dirty="0" smtClean="0">
                            <a:latin typeface="Cambria Math" panose="02040503050406030204" pitchFamily="18" charset="0"/>
                          </a:rPr>
                        </m:ctrlPr>
                      </m:fPr>
                      <m:num>
                        <m:r>
                          <a:rPr lang="en-US" sz="1600" b="0" i="1" dirty="0" smtClean="0">
                            <a:latin typeface="Cambria Math" panose="02040503050406030204" pitchFamily="18" charset="0"/>
                          </a:rPr>
                          <m:t>𝑆𝑢𝑝𝑝𝑜𝑟𝑡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𝐴𝑈𝐵</m:t>
                        </m:r>
                        <m:r>
                          <a:rPr lang="en-US" sz="1600" b="0" i="1" dirty="0" smtClean="0">
                            <a:latin typeface="Cambria Math" panose="02040503050406030204" pitchFamily="18" charset="0"/>
                          </a:rPr>
                          <m:t>)</m:t>
                        </m:r>
                      </m:num>
                      <m:den>
                        <m:r>
                          <a:rPr lang="en-US" sz="1600" b="0" i="1" dirty="0" smtClean="0">
                            <a:latin typeface="Cambria Math" panose="02040503050406030204" pitchFamily="18" charset="0"/>
                          </a:rPr>
                          <m:t>𝑆𝑢𝑝𝑝𝑜𝑟𝑡</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r>
                          <a:rPr lang="en-US" sz="1600" b="0" i="1" dirty="0" smtClean="0">
                            <a:latin typeface="Cambria Math" panose="02040503050406030204" pitchFamily="18" charset="0"/>
                          </a:rPr>
                          <m:t>)</m:t>
                        </m:r>
                      </m:den>
                    </m:f>
                  </m:oMath>
                </a14:m>
                <a:r>
                  <a:rPr lang="en-US" sz="1600" dirty="0"/>
                  <a:t> </a:t>
                </a:r>
                <a:endParaRPr lang="en-US" dirty="0"/>
              </a:p>
            </p:txBody>
          </p:sp>
        </mc:Choice>
        <mc:Fallback xmlns="">
          <p:sp>
            <p:nvSpPr>
              <p:cNvPr id="5" name="TextBox 4">
                <a:extLst>
                  <a:ext uri="{FF2B5EF4-FFF2-40B4-BE49-F238E27FC236}">
                    <a16:creationId xmlns:a16="http://schemas.microsoft.com/office/drawing/2014/main" id="{A80C4629-6CD8-755E-7D74-0CD396A160CB}"/>
                  </a:ext>
                </a:extLst>
              </p:cNvPr>
              <p:cNvSpPr txBox="1">
                <a:spLocks noRot="1" noChangeAspect="1" noMove="1" noResize="1" noEditPoints="1" noAdjustHandles="1" noChangeArrowheads="1" noChangeShapeType="1" noTextEdit="1"/>
              </p:cNvSpPr>
              <p:nvPr/>
            </p:nvSpPr>
            <p:spPr>
              <a:xfrm>
                <a:off x="2282764" y="3597972"/>
                <a:ext cx="2790892" cy="392223"/>
              </a:xfrm>
              <a:prstGeom prst="rect">
                <a:avLst/>
              </a:prstGeom>
              <a:blipFill>
                <a:blip r:embed="rId4"/>
                <a:stretch>
                  <a:fillRect l="-655" b="-16923"/>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0D8096-31C3-871F-1429-D7438DAC8CC0}"/>
              </a:ext>
            </a:extLst>
          </p:cNvPr>
          <p:cNvGraphicFramePr>
            <a:graphicFrameLocks noGrp="1"/>
          </p:cNvGraphicFramePr>
          <p:nvPr>
            <p:extLst>
              <p:ext uri="{D42A27DB-BD31-4B8C-83A1-F6EECF244321}">
                <p14:modId xmlns:p14="http://schemas.microsoft.com/office/powerpoint/2010/main" val="3650392129"/>
              </p:ext>
            </p:extLst>
          </p:nvPr>
        </p:nvGraphicFramePr>
        <p:xfrm>
          <a:off x="6131784" y="734556"/>
          <a:ext cx="1748411" cy="3674388"/>
        </p:xfrm>
        <a:graphic>
          <a:graphicData uri="http://schemas.openxmlformats.org/drawingml/2006/table">
            <a:tbl>
              <a:tblPr firstRow="1" bandRow="1">
                <a:tableStyleId>{6387B0A4-A28B-49DF-B917-CA7616161556}</a:tableStyleId>
              </a:tblPr>
              <a:tblGrid>
                <a:gridCol w="663026">
                  <a:extLst>
                    <a:ext uri="{9D8B030D-6E8A-4147-A177-3AD203B41FA5}">
                      <a16:colId xmlns:a16="http://schemas.microsoft.com/office/drawing/2014/main" val="329662548"/>
                    </a:ext>
                  </a:extLst>
                </a:gridCol>
                <a:gridCol w="1085385">
                  <a:extLst>
                    <a:ext uri="{9D8B030D-6E8A-4147-A177-3AD203B41FA5}">
                      <a16:colId xmlns:a16="http://schemas.microsoft.com/office/drawing/2014/main" val="3102783039"/>
                    </a:ext>
                  </a:extLst>
                </a:gridCol>
              </a:tblGrid>
              <a:tr h="306199">
                <a:tc>
                  <a:txBody>
                    <a:bodyPr/>
                    <a:lstStyle/>
                    <a:p>
                      <a:pPr algn="ctr"/>
                      <a:r>
                        <a:rPr lang="en-US" sz="1400" b="1" i="0" u="none" strike="noStrike" cap="none" dirty="0">
                          <a:solidFill>
                            <a:srgbClr val="000000"/>
                          </a:solidFill>
                          <a:effectLst/>
                          <a:latin typeface="Arial"/>
                          <a:ea typeface="Arial"/>
                          <a:cs typeface="Arial"/>
                          <a:sym typeface="Arial"/>
                        </a:rPr>
                        <a:t>Item</a:t>
                      </a:r>
                      <a:endParaRPr lang="en-US" dirty="0"/>
                    </a:p>
                  </a:txBody>
                  <a:tcPr/>
                </a:tc>
                <a:tc>
                  <a:txBody>
                    <a:bodyPr/>
                    <a:lstStyle/>
                    <a:p>
                      <a:pPr algn="ctr"/>
                      <a:r>
                        <a:rPr lang="en-US" sz="1400" b="1" i="0" u="none" strike="noStrike" cap="none" dirty="0">
                          <a:solidFill>
                            <a:srgbClr val="000000"/>
                          </a:solidFill>
                          <a:effectLst/>
                          <a:latin typeface="Arial"/>
                          <a:ea typeface="Arial"/>
                          <a:cs typeface="Arial"/>
                          <a:sym typeface="Arial"/>
                        </a:rPr>
                        <a:t>Frequency</a:t>
                      </a:r>
                      <a:endParaRPr lang="en-US" dirty="0"/>
                    </a:p>
                  </a:txBody>
                  <a:tcPr/>
                </a:tc>
                <a:extLst>
                  <a:ext uri="{0D108BD9-81ED-4DB2-BD59-A6C34878D82A}">
                    <a16:rowId xmlns:a16="http://schemas.microsoft.com/office/drawing/2014/main" val="1009988930"/>
                  </a:ext>
                </a:extLst>
              </a:tr>
              <a:tr h="306199">
                <a:tc>
                  <a:txBody>
                    <a:bodyPr/>
                    <a:lstStyle/>
                    <a:p>
                      <a:pPr algn="ctr"/>
                      <a:r>
                        <a:rPr lang="en-US" dirty="0">
                          <a:effectLst/>
                        </a:rPr>
                        <a:t>A</a:t>
                      </a:r>
                    </a:p>
                  </a:txBody>
                  <a:tcPr anchor="ctr"/>
                </a:tc>
                <a:tc>
                  <a:txBody>
                    <a:bodyPr/>
                    <a:lstStyle/>
                    <a:p>
                      <a:pPr algn="ctr"/>
                      <a:r>
                        <a:rPr lang="en-US">
                          <a:effectLst/>
                        </a:rPr>
                        <a:t>1</a:t>
                      </a:r>
                    </a:p>
                  </a:txBody>
                  <a:tcPr anchor="ctr"/>
                </a:tc>
                <a:extLst>
                  <a:ext uri="{0D108BD9-81ED-4DB2-BD59-A6C34878D82A}">
                    <a16:rowId xmlns:a16="http://schemas.microsoft.com/office/drawing/2014/main" val="337915315"/>
                  </a:ext>
                </a:extLst>
              </a:tr>
              <a:tr h="306199">
                <a:tc>
                  <a:txBody>
                    <a:bodyPr/>
                    <a:lstStyle/>
                    <a:p>
                      <a:pPr algn="ctr"/>
                      <a:r>
                        <a:rPr lang="en-US">
                          <a:effectLst/>
                        </a:rPr>
                        <a:t>C</a:t>
                      </a:r>
                    </a:p>
                  </a:txBody>
                  <a:tcPr anchor="ctr"/>
                </a:tc>
                <a:tc>
                  <a:txBody>
                    <a:bodyPr/>
                    <a:lstStyle/>
                    <a:p>
                      <a:pPr algn="ctr"/>
                      <a:r>
                        <a:rPr lang="en-US">
                          <a:effectLst/>
                        </a:rPr>
                        <a:t>2</a:t>
                      </a:r>
                    </a:p>
                  </a:txBody>
                  <a:tcPr anchor="ctr"/>
                </a:tc>
                <a:extLst>
                  <a:ext uri="{0D108BD9-81ED-4DB2-BD59-A6C34878D82A}">
                    <a16:rowId xmlns:a16="http://schemas.microsoft.com/office/drawing/2014/main" val="1663901600"/>
                  </a:ext>
                </a:extLst>
              </a:tr>
              <a:tr h="306199">
                <a:tc>
                  <a:txBody>
                    <a:bodyPr/>
                    <a:lstStyle/>
                    <a:p>
                      <a:pPr algn="ctr"/>
                      <a:r>
                        <a:rPr lang="en-US">
                          <a:effectLst/>
                        </a:rPr>
                        <a:t>D</a:t>
                      </a:r>
                    </a:p>
                  </a:txBody>
                  <a:tcPr anchor="ctr"/>
                </a:tc>
                <a:tc>
                  <a:txBody>
                    <a:bodyPr/>
                    <a:lstStyle/>
                    <a:p>
                      <a:pPr algn="ctr"/>
                      <a:r>
                        <a:rPr lang="en-US" dirty="0">
                          <a:effectLst/>
                        </a:rPr>
                        <a:t>1</a:t>
                      </a:r>
                    </a:p>
                  </a:txBody>
                  <a:tcPr anchor="ctr"/>
                </a:tc>
                <a:extLst>
                  <a:ext uri="{0D108BD9-81ED-4DB2-BD59-A6C34878D82A}">
                    <a16:rowId xmlns:a16="http://schemas.microsoft.com/office/drawing/2014/main" val="2940368522"/>
                  </a:ext>
                </a:extLst>
              </a:tr>
              <a:tr h="306199">
                <a:tc>
                  <a:txBody>
                    <a:bodyPr/>
                    <a:lstStyle/>
                    <a:p>
                      <a:pPr algn="ctr"/>
                      <a:r>
                        <a:rPr lang="en-US">
                          <a:effectLst/>
                        </a:rPr>
                        <a:t>E</a:t>
                      </a:r>
                    </a:p>
                  </a:txBody>
                  <a:tcPr anchor="ctr"/>
                </a:tc>
                <a:tc>
                  <a:txBody>
                    <a:bodyPr/>
                    <a:lstStyle/>
                    <a:p>
                      <a:pPr algn="ctr"/>
                      <a:r>
                        <a:rPr lang="en-US">
                          <a:effectLst/>
                        </a:rPr>
                        <a:t>4</a:t>
                      </a:r>
                    </a:p>
                  </a:txBody>
                  <a:tcPr anchor="ctr"/>
                </a:tc>
                <a:extLst>
                  <a:ext uri="{0D108BD9-81ED-4DB2-BD59-A6C34878D82A}">
                    <a16:rowId xmlns:a16="http://schemas.microsoft.com/office/drawing/2014/main" val="616257852"/>
                  </a:ext>
                </a:extLst>
              </a:tr>
              <a:tr h="306199">
                <a:tc>
                  <a:txBody>
                    <a:bodyPr/>
                    <a:lstStyle/>
                    <a:p>
                      <a:pPr algn="ctr"/>
                      <a:r>
                        <a:rPr lang="en-US">
                          <a:effectLst/>
                        </a:rPr>
                        <a:t>I</a:t>
                      </a:r>
                    </a:p>
                  </a:txBody>
                  <a:tcPr anchor="ctr"/>
                </a:tc>
                <a:tc>
                  <a:txBody>
                    <a:bodyPr/>
                    <a:lstStyle/>
                    <a:p>
                      <a:pPr algn="ctr"/>
                      <a:r>
                        <a:rPr lang="en-US">
                          <a:effectLst/>
                        </a:rPr>
                        <a:t>1</a:t>
                      </a:r>
                    </a:p>
                  </a:txBody>
                  <a:tcPr anchor="ctr"/>
                </a:tc>
                <a:extLst>
                  <a:ext uri="{0D108BD9-81ED-4DB2-BD59-A6C34878D82A}">
                    <a16:rowId xmlns:a16="http://schemas.microsoft.com/office/drawing/2014/main" val="1642821366"/>
                  </a:ext>
                </a:extLst>
              </a:tr>
              <a:tr h="306199">
                <a:tc>
                  <a:txBody>
                    <a:bodyPr/>
                    <a:lstStyle/>
                    <a:p>
                      <a:pPr algn="ctr"/>
                      <a:r>
                        <a:rPr lang="en-US">
                          <a:effectLst/>
                        </a:rPr>
                        <a:t>K</a:t>
                      </a:r>
                    </a:p>
                  </a:txBody>
                  <a:tcPr anchor="ctr"/>
                </a:tc>
                <a:tc>
                  <a:txBody>
                    <a:bodyPr/>
                    <a:lstStyle/>
                    <a:p>
                      <a:pPr algn="ctr"/>
                      <a:r>
                        <a:rPr lang="en-US">
                          <a:effectLst/>
                        </a:rPr>
                        <a:t>5</a:t>
                      </a:r>
                    </a:p>
                  </a:txBody>
                  <a:tcPr anchor="ctr"/>
                </a:tc>
                <a:extLst>
                  <a:ext uri="{0D108BD9-81ED-4DB2-BD59-A6C34878D82A}">
                    <a16:rowId xmlns:a16="http://schemas.microsoft.com/office/drawing/2014/main" val="604553645"/>
                  </a:ext>
                </a:extLst>
              </a:tr>
              <a:tr h="306199">
                <a:tc>
                  <a:txBody>
                    <a:bodyPr/>
                    <a:lstStyle/>
                    <a:p>
                      <a:pPr algn="ctr"/>
                      <a:r>
                        <a:rPr lang="en-US">
                          <a:effectLst/>
                        </a:rPr>
                        <a:t>M</a:t>
                      </a:r>
                    </a:p>
                  </a:txBody>
                  <a:tcPr anchor="ctr"/>
                </a:tc>
                <a:tc>
                  <a:txBody>
                    <a:bodyPr/>
                    <a:lstStyle/>
                    <a:p>
                      <a:pPr algn="ctr"/>
                      <a:r>
                        <a:rPr lang="en-US">
                          <a:effectLst/>
                        </a:rPr>
                        <a:t>3</a:t>
                      </a:r>
                    </a:p>
                  </a:txBody>
                  <a:tcPr anchor="ctr"/>
                </a:tc>
                <a:extLst>
                  <a:ext uri="{0D108BD9-81ED-4DB2-BD59-A6C34878D82A}">
                    <a16:rowId xmlns:a16="http://schemas.microsoft.com/office/drawing/2014/main" val="773057477"/>
                  </a:ext>
                </a:extLst>
              </a:tr>
              <a:tr h="306199">
                <a:tc>
                  <a:txBody>
                    <a:bodyPr/>
                    <a:lstStyle/>
                    <a:p>
                      <a:pPr algn="ctr"/>
                      <a:r>
                        <a:rPr lang="en-US">
                          <a:effectLst/>
                        </a:rPr>
                        <a:t>N</a:t>
                      </a:r>
                    </a:p>
                  </a:txBody>
                  <a:tcPr anchor="ctr"/>
                </a:tc>
                <a:tc>
                  <a:txBody>
                    <a:bodyPr/>
                    <a:lstStyle/>
                    <a:p>
                      <a:pPr algn="ctr"/>
                      <a:r>
                        <a:rPr lang="en-US">
                          <a:effectLst/>
                        </a:rPr>
                        <a:t>2</a:t>
                      </a:r>
                    </a:p>
                  </a:txBody>
                  <a:tcPr anchor="ctr"/>
                </a:tc>
                <a:extLst>
                  <a:ext uri="{0D108BD9-81ED-4DB2-BD59-A6C34878D82A}">
                    <a16:rowId xmlns:a16="http://schemas.microsoft.com/office/drawing/2014/main" val="1513779856"/>
                  </a:ext>
                </a:extLst>
              </a:tr>
              <a:tr h="306199">
                <a:tc>
                  <a:txBody>
                    <a:bodyPr/>
                    <a:lstStyle/>
                    <a:p>
                      <a:pPr algn="ctr"/>
                      <a:r>
                        <a:rPr lang="en-US">
                          <a:effectLst/>
                        </a:rPr>
                        <a:t>O</a:t>
                      </a:r>
                    </a:p>
                  </a:txBody>
                  <a:tcPr anchor="ctr"/>
                </a:tc>
                <a:tc>
                  <a:txBody>
                    <a:bodyPr/>
                    <a:lstStyle/>
                    <a:p>
                      <a:pPr algn="ctr"/>
                      <a:r>
                        <a:rPr lang="en-US">
                          <a:effectLst/>
                        </a:rPr>
                        <a:t>3</a:t>
                      </a:r>
                    </a:p>
                  </a:txBody>
                  <a:tcPr anchor="ctr"/>
                </a:tc>
                <a:extLst>
                  <a:ext uri="{0D108BD9-81ED-4DB2-BD59-A6C34878D82A}">
                    <a16:rowId xmlns:a16="http://schemas.microsoft.com/office/drawing/2014/main" val="1944618204"/>
                  </a:ext>
                </a:extLst>
              </a:tr>
              <a:tr h="306199">
                <a:tc>
                  <a:txBody>
                    <a:bodyPr/>
                    <a:lstStyle/>
                    <a:p>
                      <a:pPr algn="ctr"/>
                      <a:r>
                        <a:rPr lang="en-US">
                          <a:effectLst/>
                        </a:rPr>
                        <a:t>U</a:t>
                      </a:r>
                    </a:p>
                  </a:txBody>
                  <a:tcPr anchor="ctr"/>
                </a:tc>
                <a:tc>
                  <a:txBody>
                    <a:bodyPr/>
                    <a:lstStyle/>
                    <a:p>
                      <a:pPr algn="ctr"/>
                      <a:r>
                        <a:rPr lang="en-US">
                          <a:effectLst/>
                        </a:rPr>
                        <a:t>1</a:t>
                      </a:r>
                    </a:p>
                  </a:txBody>
                  <a:tcPr anchor="ctr"/>
                </a:tc>
                <a:extLst>
                  <a:ext uri="{0D108BD9-81ED-4DB2-BD59-A6C34878D82A}">
                    <a16:rowId xmlns:a16="http://schemas.microsoft.com/office/drawing/2014/main" val="2148413630"/>
                  </a:ext>
                </a:extLst>
              </a:tr>
              <a:tr h="306199">
                <a:tc>
                  <a:txBody>
                    <a:bodyPr/>
                    <a:lstStyle/>
                    <a:p>
                      <a:pPr algn="ctr"/>
                      <a:r>
                        <a:rPr lang="en-US">
                          <a:effectLst/>
                        </a:rPr>
                        <a:t>Y</a:t>
                      </a:r>
                    </a:p>
                  </a:txBody>
                  <a:tcPr anchor="ctr"/>
                </a:tc>
                <a:tc>
                  <a:txBody>
                    <a:bodyPr/>
                    <a:lstStyle/>
                    <a:p>
                      <a:pPr algn="ctr"/>
                      <a:r>
                        <a:rPr lang="en-US" dirty="0">
                          <a:effectLst/>
                        </a:rPr>
                        <a:t>3</a:t>
                      </a:r>
                    </a:p>
                  </a:txBody>
                  <a:tcPr anchor="ctr"/>
                </a:tc>
                <a:extLst>
                  <a:ext uri="{0D108BD9-81ED-4DB2-BD59-A6C34878D82A}">
                    <a16:rowId xmlns:a16="http://schemas.microsoft.com/office/drawing/2014/main" val="3368124766"/>
                  </a:ext>
                </a:extLst>
              </a:tr>
            </a:tbl>
          </a:graphicData>
        </a:graphic>
      </p:graphicFrame>
      <p:graphicFrame>
        <p:nvGraphicFramePr>
          <p:cNvPr id="6" name="Table 5">
            <a:extLst>
              <a:ext uri="{FF2B5EF4-FFF2-40B4-BE49-F238E27FC236}">
                <a16:creationId xmlns:a16="http://schemas.microsoft.com/office/drawing/2014/main" id="{E6402C95-BC60-1909-2907-147DB59FA0D3}"/>
              </a:ext>
            </a:extLst>
          </p:cNvPr>
          <p:cNvGraphicFramePr>
            <a:graphicFrameLocks noGrp="1"/>
          </p:cNvGraphicFramePr>
          <p:nvPr>
            <p:extLst>
              <p:ext uri="{D42A27DB-BD31-4B8C-83A1-F6EECF244321}">
                <p14:modId xmlns:p14="http://schemas.microsoft.com/office/powerpoint/2010/main" val="743761283"/>
              </p:ext>
            </p:extLst>
          </p:nvPr>
        </p:nvGraphicFramePr>
        <p:xfrm>
          <a:off x="1063083" y="1372375"/>
          <a:ext cx="3449444" cy="2225040"/>
        </p:xfrm>
        <a:graphic>
          <a:graphicData uri="http://schemas.openxmlformats.org/drawingml/2006/table">
            <a:tbl>
              <a:tblPr firstRow="1" bandRow="1">
                <a:tableStyleId>{6387B0A4-A28B-49DF-B917-CA7616161556}</a:tableStyleId>
              </a:tblPr>
              <a:tblGrid>
                <a:gridCol w="1605776">
                  <a:extLst>
                    <a:ext uri="{9D8B030D-6E8A-4147-A177-3AD203B41FA5}">
                      <a16:colId xmlns:a16="http://schemas.microsoft.com/office/drawing/2014/main" val="1383019820"/>
                    </a:ext>
                  </a:extLst>
                </a:gridCol>
                <a:gridCol w="1843668">
                  <a:extLst>
                    <a:ext uri="{9D8B030D-6E8A-4147-A177-3AD203B41FA5}">
                      <a16:colId xmlns:a16="http://schemas.microsoft.com/office/drawing/2014/main" val="2053584450"/>
                    </a:ext>
                  </a:extLst>
                </a:gridCol>
              </a:tblGrid>
              <a:tr h="370840">
                <a:tc>
                  <a:txBody>
                    <a:bodyPr/>
                    <a:lstStyle/>
                    <a:p>
                      <a:pPr algn="ctr"/>
                      <a:r>
                        <a:rPr lang="en-US" b="1" dirty="0">
                          <a:effectLst/>
                        </a:rPr>
                        <a:t>Transaction ID</a:t>
                      </a:r>
                      <a:endParaRPr lang="en-US" dirty="0">
                        <a:effectLst/>
                      </a:endParaRPr>
                    </a:p>
                  </a:txBody>
                  <a:tcPr anchor="ctr"/>
                </a:tc>
                <a:tc>
                  <a:txBody>
                    <a:bodyPr/>
                    <a:lstStyle/>
                    <a:p>
                      <a:pPr algn="ctr"/>
                      <a:r>
                        <a:rPr lang="en-US" b="1" dirty="0">
                          <a:effectLst/>
                        </a:rPr>
                        <a:t>Items</a:t>
                      </a:r>
                      <a:endParaRPr lang="en-US" dirty="0">
                        <a:effectLst/>
                      </a:endParaRPr>
                    </a:p>
                  </a:txBody>
                  <a:tcPr anchor="ctr"/>
                </a:tc>
                <a:extLst>
                  <a:ext uri="{0D108BD9-81ED-4DB2-BD59-A6C34878D82A}">
                    <a16:rowId xmlns:a16="http://schemas.microsoft.com/office/drawing/2014/main" val="575777638"/>
                  </a:ext>
                </a:extLst>
              </a:tr>
              <a:tr h="370840">
                <a:tc>
                  <a:txBody>
                    <a:bodyPr/>
                    <a:lstStyle/>
                    <a:p>
                      <a:pPr algn="ctr"/>
                      <a:r>
                        <a:rPr lang="en-US" dirty="0">
                          <a:effectLst/>
                        </a:rPr>
                        <a:t>T1</a:t>
                      </a:r>
                    </a:p>
                  </a:txBody>
                  <a:tcPr anchor="ctr"/>
                </a:tc>
                <a:tc>
                  <a:txBody>
                    <a:bodyPr/>
                    <a:lstStyle/>
                    <a:p>
                      <a:pPr algn="ctr"/>
                      <a:r>
                        <a:rPr lang="pt-BR">
                          <a:effectLst/>
                        </a:rPr>
                        <a:t>{M, N, O, E, K, Y}</a:t>
                      </a:r>
                    </a:p>
                  </a:txBody>
                  <a:tcPr anchor="ctr"/>
                </a:tc>
                <a:extLst>
                  <a:ext uri="{0D108BD9-81ED-4DB2-BD59-A6C34878D82A}">
                    <a16:rowId xmlns:a16="http://schemas.microsoft.com/office/drawing/2014/main" val="4284357337"/>
                  </a:ext>
                </a:extLst>
              </a:tr>
              <a:tr h="370840">
                <a:tc>
                  <a:txBody>
                    <a:bodyPr/>
                    <a:lstStyle/>
                    <a:p>
                      <a:pPr algn="ctr"/>
                      <a:r>
                        <a:rPr lang="en-US">
                          <a:effectLst/>
                        </a:rPr>
                        <a:t>T2</a:t>
                      </a:r>
                    </a:p>
                  </a:txBody>
                  <a:tcPr anchor="ctr"/>
                </a:tc>
                <a:tc>
                  <a:txBody>
                    <a:bodyPr/>
                    <a:lstStyle/>
                    <a:p>
                      <a:pPr algn="ctr"/>
                      <a:r>
                        <a:rPr lang="pt-BR">
                          <a:effectLst/>
                        </a:rPr>
                        <a:t>{D, O, E, N, Y, K}</a:t>
                      </a:r>
                    </a:p>
                  </a:txBody>
                  <a:tcPr anchor="ctr"/>
                </a:tc>
                <a:extLst>
                  <a:ext uri="{0D108BD9-81ED-4DB2-BD59-A6C34878D82A}">
                    <a16:rowId xmlns:a16="http://schemas.microsoft.com/office/drawing/2014/main" val="1236041556"/>
                  </a:ext>
                </a:extLst>
              </a:tr>
              <a:tr h="370840">
                <a:tc>
                  <a:txBody>
                    <a:bodyPr/>
                    <a:lstStyle/>
                    <a:p>
                      <a:pPr algn="ctr"/>
                      <a:r>
                        <a:rPr lang="en-US">
                          <a:effectLst/>
                        </a:rPr>
                        <a:t>T3</a:t>
                      </a:r>
                    </a:p>
                  </a:txBody>
                  <a:tcPr anchor="ctr"/>
                </a:tc>
                <a:tc>
                  <a:txBody>
                    <a:bodyPr/>
                    <a:lstStyle/>
                    <a:p>
                      <a:pPr algn="ctr"/>
                      <a:r>
                        <a:rPr lang="en-US">
                          <a:effectLst/>
                        </a:rPr>
                        <a:t>{K, A, M, E}</a:t>
                      </a:r>
                    </a:p>
                  </a:txBody>
                  <a:tcPr anchor="ctr"/>
                </a:tc>
                <a:extLst>
                  <a:ext uri="{0D108BD9-81ED-4DB2-BD59-A6C34878D82A}">
                    <a16:rowId xmlns:a16="http://schemas.microsoft.com/office/drawing/2014/main" val="68498012"/>
                  </a:ext>
                </a:extLst>
              </a:tr>
              <a:tr h="370840">
                <a:tc>
                  <a:txBody>
                    <a:bodyPr/>
                    <a:lstStyle/>
                    <a:p>
                      <a:pPr algn="ctr"/>
                      <a:r>
                        <a:rPr lang="en-US">
                          <a:effectLst/>
                        </a:rPr>
                        <a:t>T4</a:t>
                      </a:r>
                    </a:p>
                  </a:txBody>
                  <a:tcPr anchor="ctr"/>
                </a:tc>
                <a:tc>
                  <a:txBody>
                    <a:bodyPr/>
                    <a:lstStyle/>
                    <a:p>
                      <a:pPr algn="ctr"/>
                      <a:r>
                        <a:rPr lang="es-ES">
                          <a:effectLst/>
                        </a:rPr>
                        <a:t>{M, C, U, Y, K}</a:t>
                      </a:r>
                    </a:p>
                  </a:txBody>
                  <a:tcPr anchor="ctr"/>
                </a:tc>
                <a:extLst>
                  <a:ext uri="{0D108BD9-81ED-4DB2-BD59-A6C34878D82A}">
                    <a16:rowId xmlns:a16="http://schemas.microsoft.com/office/drawing/2014/main" val="3070357012"/>
                  </a:ext>
                </a:extLst>
              </a:tr>
              <a:tr h="370840">
                <a:tc>
                  <a:txBody>
                    <a:bodyPr/>
                    <a:lstStyle/>
                    <a:p>
                      <a:pPr algn="ctr"/>
                      <a:r>
                        <a:rPr lang="en-US">
                          <a:effectLst/>
                        </a:rPr>
                        <a:t>T5</a:t>
                      </a:r>
                    </a:p>
                  </a:txBody>
                  <a:tcPr anchor="ctr"/>
                </a:tc>
                <a:tc>
                  <a:txBody>
                    <a:bodyPr/>
                    <a:lstStyle/>
                    <a:p>
                      <a:pPr algn="ctr"/>
                      <a:r>
                        <a:rPr lang="pt-BR" dirty="0">
                          <a:effectLst/>
                        </a:rPr>
                        <a:t>{C, O, K, O, E, I}</a:t>
                      </a:r>
                    </a:p>
                  </a:txBody>
                  <a:tcPr anchor="ctr"/>
                </a:tc>
                <a:extLst>
                  <a:ext uri="{0D108BD9-81ED-4DB2-BD59-A6C34878D82A}">
                    <a16:rowId xmlns:a16="http://schemas.microsoft.com/office/drawing/2014/main" val="3942883984"/>
                  </a:ext>
                </a:extLst>
              </a:tr>
            </a:tbl>
          </a:graphicData>
        </a:graphic>
      </p:graphicFrame>
      <p:sp>
        <p:nvSpPr>
          <p:cNvPr id="10" name="TextBox 9">
            <a:extLst>
              <a:ext uri="{FF2B5EF4-FFF2-40B4-BE49-F238E27FC236}">
                <a16:creationId xmlns:a16="http://schemas.microsoft.com/office/drawing/2014/main" id="{D09EC178-BBD7-E7D2-51FA-3822A9865331}"/>
              </a:ext>
            </a:extLst>
          </p:cNvPr>
          <p:cNvSpPr txBox="1"/>
          <p:nvPr/>
        </p:nvSpPr>
        <p:spPr>
          <a:xfrm>
            <a:off x="1521212" y="875340"/>
            <a:ext cx="2533186" cy="369332"/>
          </a:xfrm>
          <a:prstGeom prst="rect">
            <a:avLst/>
          </a:prstGeom>
          <a:noFill/>
        </p:spPr>
        <p:txBody>
          <a:bodyPr wrap="square">
            <a:spAutoFit/>
          </a:bodyPr>
          <a:lstStyle/>
          <a:p>
            <a:r>
              <a:rPr lang="en-US" sz="1800" b="1" dirty="0">
                <a:solidFill>
                  <a:schemeClr val="dk1"/>
                </a:solidFill>
                <a:latin typeface="Source Sans 3"/>
                <a:sym typeface="Source Sans 3"/>
              </a:rPr>
              <a:t>dataset of transactions</a:t>
            </a:r>
          </a:p>
        </p:txBody>
      </p:sp>
      <p:sp>
        <p:nvSpPr>
          <p:cNvPr id="12" name="TextBox 11">
            <a:extLst>
              <a:ext uri="{FF2B5EF4-FFF2-40B4-BE49-F238E27FC236}">
                <a16:creationId xmlns:a16="http://schemas.microsoft.com/office/drawing/2014/main" id="{5B8F7294-746C-1588-31DC-48C29E89DAED}"/>
              </a:ext>
            </a:extLst>
          </p:cNvPr>
          <p:cNvSpPr txBox="1"/>
          <p:nvPr/>
        </p:nvSpPr>
        <p:spPr>
          <a:xfrm>
            <a:off x="1521211" y="3929606"/>
            <a:ext cx="4099003" cy="615553"/>
          </a:xfrm>
          <a:prstGeom prst="rect">
            <a:avLst/>
          </a:prstGeom>
          <a:noFill/>
        </p:spPr>
        <p:txBody>
          <a:bodyPr wrap="square">
            <a:spAutoFit/>
          </a:bodyPr>
          <a:lstStyle/>
          <a:p>
            <a:r>
              <a:rPr lang="en-US" sz="1600" b="1" i="0" dirty="0">
                <a:solidFill>
                  <a:srgbClr val="FF0000"/>
                </a:solidFill>
                <a:effectLst/>
                <a:latin typeface="__Source_Sans_Pro_fea366"/>
              </a:rPr>
              <a:t>Note: </a:t>
            </a:r>
            <a:r>
              <a:rPr lang="en-US" sz="1600" b="0" i="0" dirty="0">
                <a:solidFill>
                  <a:srgbClr val="FF0000"/>
                </a:solidFill>
                <a:effectLst/>
                <a:latin typeface="__Source_Sans_Pro_fea366"/>
              </a:rPr>
              <a:t>Minimum support </a:t>
            </a:r>
            <a:r>
              <a:rPr lang="en-US" sz="1600" dirty="0">
                <a:solidFill>
                  <a:srgbClr val="FF0000"/>
                </a:solidFill>
                <a:latin typeface="__Source_Sans_Pro_fea366"/>
              </a:rPr>
              <a:t>is</a:t>
            </a:r>
            <a:r>
              <a:rPr lang="en-US" sz="1600" b="0" i="0" dirty="0">
                <a:solidFill>
                  <a:srgbClr val="FF0000"/>
                </a:solidFill>
                <a:effectLst/>
                <a:latin typeface="__Source_Sans_Pro_fea366"/>
              </a:rPr>
              <a:t> 3</a:t>
            </a:r>
          </a:p>
          <a:p>
            <a:endParaRPr lang="en-US" sz="400" b="0" i="0" dirty="0">
              <a:solidFill>
                <a:srgbClr val="FF0000"/>
              </a:solidFill>
              <a:effectLst/>
              <a:latin typeface="__Source_Sans_Pro_fea366"/>
            </a:endParaRPr>
          </a:p>
          <a:p>
            <a:r>
              <a:rPr lang="en-US" dirty="0"/>
              <a:t>Remain items: {K: 5, E: 4, M : 3, O : 3, Y : 3}</a:t>
            </a:r>
            <a:endParaRPr lang="en-US" sz="1600" dirty="0">
              <a:solidFill>
                <a:srgbClr val="FF0000"/>
              </a:solidFill>
            </a:endParaRPr>
          </a:p>
        </p:txBody>
      </p:sp>
      <p:sp>
        <p:nvSpPr>
          <p:cNvPr id="24" name="TextBox 23">
            <a:extLst>
              <a:ext uri="{FF2B5EF4-FFF2-40B4-BE49-F238E27FC236}">
                <a16:creationId xmlns:a16="http://schemas.microsoft.com/office/drawing/2014/main" id="{068F4807-334E-F612-0D65-ABF9A2B4EC52}"/>
              </a:ext>
            </a:extLst>
          </p:cNvPr>
          <p:cNvSpPr txBox="1"/>
          <p:nvPr/>
        </p:nvSpPr>
        <p:spPr>
          <a:xfrm>
            <a:off x="1067729" y="140755"/>
            <a:ext cx="7008542" cy="461665"/>
          </a:xfrm>
          <a:prstGeom prst="rect">
            <a:avLst/>
          </a:prstGeom>
          <a:noFill/>
        </p:spPr>
        <p:txBody>
          <a:bodyPr wrap="square">
            <a:spAutoFit/>
          </a:bodyPr>
          <a:lstStyle/>
          <a:p>
            <a:r>
              <a:rPr kumimoji="0" lang="en-US" sz="2400" b="1" i="0" u="none" strike="noStrike" kern="0" cap="none" spc="0" normalizeH="0" baseline="0" noProof="0" dirty="0">
                <a:ln>
                  <a:noFill/>
                </a:ln>
                <a:solidFill>
                  <a:srgbClr val="434343"/>
                </a:solidFill>
                <a:effectLst/>
                <a:uLnTx/>
                <a:uFillTx/>
                <a:latin typeface="Source Sans 3"/>
                <a:sym typeface="Source Sans 3"/>
              </a:rPr>
              <a:t>Algorithm Mechanics and Implementation: </a:t>
            </a:r>
            <a:endParaRPr lang="en-US" sz="1200" dirty="0"/>
          </a:p>
        </p:txBody>
      </p:sp>
      <p:sp>
        <p:nvSpPr>
          <p:cNvPr id="2" name="TextBox 1">
            <a:extLst>
              <a:ext uri="{FF2B5EF4-FFF2-40B4-BE49-F238E27FC236}">
                <a16:creationId xmlns:a16="http://schemas.microsoft.com/office/drawing/2014/main" id="{C172E221-7ADD-0767-0333-6665ED25B17A}"/>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5</a:t>
            </a:fld>
            <a:endParaRPr lang="en-US" dirty="0">
              <a:latin typeface="ff3"/>
            </a:endParaRPr>
          </a:p>
        </p:txBody>
      </p:sp>
    </p:spTree>
    <p:extLst>
      <p:ext uri="{BB962C8B-B14F-4D97-AF65-F5344CB8AC3E}">
        <p14:creationId xmlns:p14="http://schemas.microsoft.com/office/powerpoint/2010/main" val="755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C3FAC740-0575-1D05-0766-237C0EC6056F}"/>
              </a:ext>
            </a:extLst>
          </p:cNvPr>
          <p:cNvGraphicFramePr>
            <a:graphicFrameLocks noGrp="1"/>
          </p:cNvGraphicFramePr>
          <p:nvPr>
            <p:extLst>
              <p:ext uri="{D42A27DB-BD31-4B8C-83A1-F6EECF244321}">
                <p14:modId xmlns:p14="http://schemas.microsoft.com/office/powerpoint/2010/main" val="582770995"/>
              </p:ext>
            </p:extLst>
          </p:nvPr>
        </p:nvGraphicFramePr>
        <p:xfrm>
          <a:off x="2200509" y="1459230"/>
          <a:ext cx="4742982" cy="2225040"/>
        </p:xfrm>
        <a:graphic>
          <a:graphicData uri="http://schemas.openxmlformats.org/drawingml/2006/table">
            <a:tbl>
              <a:tblPr firstRow="1" bandRow="1">
                <a:tableStyleId>{6387B0A4-A28B-49DF-B917-CA7616161556}</a:tableStyleId>
              </a:tblPr>
              <a:tblGrid>
                <a:gridCol w="1580994">
                  <a:extLst>
                    <a:ext uri="{9D8B030D-6E8A-4147-A177-3AD203B41FA5}">
                      <a16:colId xmlns:a16="http://schemas.microsoft.com/office/drawing/2014/main" val="2876709556"/>
                    </a:ext>
                  </a:extLst>
                </a:gridCol>
                <a:gridCol w="1580994">
                  <a:extLst>
                    <a:ext uri="{9D8B030D-6E8A-4147-A177-3AD203B41FA5}">
                      <a16:colId xmlns:a16="http://schemas.microsoft.com/office/drawing/2014/main" val="2178929381"/>
                    </a:ext>
                  </a:extLst>
                </a:gridCol>
                <a:gridCol w="1580994">
                  <a:extLst>
                    <a:ext uri="{9D8B030D-6E8A-4147-A177-3AD203B41FA5}">
                      <a16:colId xmlns:a16="http://schemas.microsoft.com/office/drawing/2014/main" val="651301913"/>
                    </a:ext>
                  </a:extLst>
                </a:gridCol>
              </a:tblGrid>
              <a:tr h="370840">
                <a:tc>
                  <a:txBody>
                    <a:bodyPr/>
                    <a:lstStyle/>
                    <a:p>
                      <a:pPr algn="ctr"/>
                      <a:r>
                        <a:rPr lang="en-US" b="1" dirty="0">
                          <a:effectLst/>
                        </a:rPr>
                        <a:t>Transaction ID</a:t>
                      </a:r>
                      <a:endParaRPr lang="en-US" dirty="0">
                        <a:effectLst/>
                      </a:endParaRPr>
                    </a:p>
                  </a:txBody>
                  <a:tcPr anchor="ctr"/>
                </a:tc>
                <a:tc>
                  <a:txBody>
                    <a:bodyPr/>
                    <a:lstStyle/>
                    <a:p>
                      <a:pPr algn="ctr"/>
                      <a:r>
                        <a:rPr lang="en-US" b="1">
                          <a:effectLst/>
                        </a:rPr>
                        <a:t>Items</a:t>
                      </a:r>
                      <a:endParaRPr lang="en-US">
                        <a:effectLst/>
                      </a:endParaRPr>
                    </a:p>
                  </a:txBody>
                  <a:tcPr anchor="ctr"/>
                </a:tc>
                <a:tc>
                  <a:txBody>
                    <a:bodyPr/>
                    <a:lstStyle/>
                    <a:p>
                      <a:pPr algn="ctr"/>
                      <a:r>
                        <a:rPr lang="en-US" b="1">
                          <a:effectLst/>
                        </a:rPr>
                        <a:t>Ordered Itemset</a:t>
                      </a:r>
                      <a:endParaRPr lang="en-US">
                        <a:effectLst/>
                      </a:endParaRPr>
                    </a:p>
                  </a:txBody>
                  <a:tcPr anchor="ctr"/>
                </a:tc>
                <a:extLst>
                  <a:ext uri="{0D108BD9-81ED-4DB2-BD59-A6C34878D82A}">
                    <a16:rowId xmlns:a16="http://schemas.microsoft.com/office/drawing/2014/main" val="912407071"/>
                  </a:ext>
                </a:extLst>
              </a:tr>
              <a:tr h="370840">
                <a:tc>
                  <a:txBody>
                    <a:bodyPr/>
                    <a:lstStyle/>
                    <a:p>
                      <a:pPr algn="ctr"/>
                      <a:r>
                        <a:rPr lang="en-US">
                          <a:effectLst/>
                        </a:rPr>
                        <a:t>T1</a:t>
                      </a:r>
                    </a:p>
                  </a:txBody>
                  <a:tcPr anchor="ctr"/>
                </a:tc>
                <a:tc>
                  <a:txBody>
                    <a:bodyPr/>
                    <a:lstStyle/>
                    <a:p>
                      <a:pPr algn="ctr"/>
                      <a:r>
                        <a:rPr lang="pt-BR">
                          <a:effectLst/>
                        </a:rPr>
                        <a:t>{M, N, O, E, K, Y}</a:t>
                      </a:r>
                    </a:p>
                  </a:txBody>
                  <a:tcPr anchor="ctr"/>
                </a:tc>
                <a:tc>
                  <a:txBody>
                    <a:bodyPr/>
                    <a:lstStyle/>
                    <a:p>
                      <a:pPr algn="ctr"/>
                      <a:r>
                        <a:rPr lang="pt-BR">
                          <a:effectLst/>
                        </a:rPr>
                        <a:t>{K, E, M, O, Y}</a:t>
                      </a:r>
                    </a:p>
                  </a:txBody>
                  <a:tcPr anchor="ctr"/>
                </a:tc>
                <a:extLst>
                  <a:ext uri="{0D108BD9-81ED-4DB2-BD59-A6C34878D82A}">
                    <a16:rowId xmlns:a16="http://schemas.microsoft.com/office/drawing/2014/main" val="1207510067"/>
                  </a:ext>
                </a:extLst>
              </a:tr>
              <a:tr h="370840">
                <a:tc>
                  <a:txBody>
                    <a:bodyPr/>
                    <a:lstStyle/>
                    <a:p>
                      <a:pPr algn="ctr"/>
                      <a:r>
                        <a:rPr lang="en-US">
                          <a:effectLst/>
                        </a:rPr>
                        <a:t>T2</a:t>
                      </a:r>
                    </a:p>
                  </a:txBody>
                  <a:tcPr anchor="ctr"/>
                </a:tc>
                <a:tc>
                  <a:txBody>
                    <a:bodyPr/>
                    <a:lstStyle/>
                    <a:p>
                      <a:pPr algn="ctr"/>
                      <a:r>
                        <a:rPr lang="pt-BR">
                          <a:effectLst/>
                        </a:rPr>
                        <a:t>{D, O, E, N, Y, K}</a:t>
                      </a:r>
                    </a:p>
                  </a:txBody>
                  <a:tcPr anchor="ctr"/>
                </a:tc>
                <a:tc>
                  <a:txBody>
                    <a:bodyPr/>
                    <a:lstStyle/>
                    <a:p>
                      <a:pPr algn="ctr"/>
                      <a:r>
                        <a:rPr lang="en-US">
                          <a:effectLst/>
                        </a:rPr>
                        <a:t>{K, E, O, Y}</a:t>
                      </a:r>
                    </a:p>
                  </a:txBody>
                  <a:tcPr anchor="ctr"/>
                </a:tc>
                <a:extLst>
                  <a:ext uri="{0D108BD9-81ED-4DB2-BD59-A6C34878D82A}">
                    <a16:rowId xmlns:a16="http://schemas.microsoft.com/office/drawing/2014/main" val="2587789952"/>
                  </a:ext>
                </a:extLst>
              </a:tr>
              <a:tr h="370840">
                <a:tc>
                  <a:txBody>
                    <a:bodyPr/>
                    <a:lstStyle/>
                    <a:p>
                      <a:pPr algn="ctr"/>
                      <a:r>
                        <a:rPr lang="en-US" dirty="0">
                          <a:effectLst/>
                        </a:rPr>
                        <a:t>T3</a:t>
                      </a:r>
                    </a:p>
                  </a:txBody>
                  <a:tcPr anchor="ctr"/>
                </a:tc>
                <a:tc>
                  <a:txBody>
                    <a:bodyPr/>
                    <a:lstStyle/>
                    <a:p>
                      <a:pPr algn="ctr"/>
                      <a:r>
                        <a:rPr lang="en-US">
                          <a:effectLst/>
                        </a:rPr>
                        <a:t>{K, A, M, E}</a:t>
                      </a:r>
                    </a:p>
                  </a:txBody>
                  <a:tcPr anchor="ctr"/>
                </a:tc>
                <a:tc>
                  <a:txBody>
                    <a:bodyPr/>
                    <a:lstStyle/>
                    <a:p>
                      <a:pPr algn="ctr"/>
                      <a:r>
                        <a:rPr lang="en-US">
                          <a:effectLst/>
                        </a:rPr>
                        <a:t>{K, E, M}</a:t>
                      </a:r>
                    </a:p>
                  </a:txBody>
                  <a:tcPr anchor="ctr"/>
                </a:tc>
                <a:extLst>
                  <a:ext uri="{0D108BD9-81ED-4DB2-BD59-A6C34878D82A}">
                    <a16:rowId xmlns:a16="http://schemas.microsoft.com/office/drawing/2014/main" val="1179052481"/>
                  </a:ext>
                </a:extLst>
              </a:tr>
              <a:tr h="370840">
                <a:tc>
                  <a:txBody>
                    <a:bodyPr/>
                    <a:lstStyle/>
                    <a:p>
                      <a:pPr algn="ctr"/>
                      <a:r>
                        <a:rPr lang="en-US">
                          <a:effectLst/>
                        </a:rPr>
                        <a:t>T4</a:t>
                      </a:r>
                    </a:p>
                  </a:txBody>
                  <a:tcPr anchor="ctr"/>
                </a:tc>
                <a:tc>
                  <a:txBody>
                    <a:bodyPr/>
                    <a:lstStyle/>
                    <a:p>
                      <a:pPr algn="ctr"/>
                      <a:r>
                        <a:rPr lang="es-ES">
                          <a:effectLst/>
                        </a:rPr>
                        <a:t>{M, C, U, Y, K}</a:t>
                      </a:r>
                    </a:p>
                  </a:txBody>
                  <a:tcPr anchor="ctr"/>
                </a:tc>
                <a:tc>
                  <a:txBody>
                    <a:bodyPr/>
                    <a:lstStyle/>
                    <a:p>
                      <a:pPr algn="ctr"/>
                      <a:r>
                        <a:rPr lang="en-US">
                          <a:effectLst/>
                        </a:rPr>
                        <a:t>{K, M, Y}</a:t>
                      </a:r>
                    </a:p>
                  </a:txBody>
                  <a:tcPr anchor="ctr"/>
                </a:tc>
                <a:extLst>
                  <a:ext uri="{0D108BD9-81ED-4DB2-BD59-A6C34878D82A}">
                    <a16:rowId xmlns:a16="http://schemas.microsoft.com/office/drawing/2014/main" val="3411195193"/>
                  </a:ext>
                </a:extLst>
              </a:tr>
              <a:tr h="370840">
                <a:tc>
                  <a:txBody>
                    <a:bodyPr/>
                    <a:lstStyle/>
                    <a:p>
                      <a:pPr algn="ctr"/>
                      <a:r>
                        <a:rPr lang="en-US">
                          <a:effectLst/>
                        </a:rPr>
                        <a:t>T5</a:t>
                      </a:r>
                    </a:p>
                  </a:txBody>
                  <a:tcPr anchor="ctr"/>
                </a:tc>
                <a:tc>
                  <a:txBody>
                    <a:bodyPr/>
                    <a:lstStyle/>
                    <a:p>
                      <a:pPr algn="ctr"/>
                      <a:r>
                        <a:rPr lang="pt-BR">
                          <a:effectLst/>
                        </a:rPr>
                        <a:t>{C, O, K, O, E, I}</a:t>
                      </a:r>
                    </a:p>
                  </a:txBody>
                  <a:tcPr anchor="ctr"/>
                </a:tc>
                <a:tc>
                  <a:txBody>
                    <a:bodyPr/>
                    <a:lstStyle/>
                    <a:p>
                      <a:pPr algn="ctr"/>
                      <a:r>
                        <a:rPr lang="en-US" dirty="0">
                          <a:effectLst/>
                        </a:rPr>
                        <a:t>{K, E, O}</a:t>
                      </a:r>
                    </a:p>
                  </a:txBody>
                  <a:tcPr anchor="ctr"/>
                </a:tc>
                <a:extLst>
                  <a:ext uri="{0D108BD9-81ED-4DB2-BD59-A6C34878D82A}">
                    <a16:rowId xmlns:a16="http://schemas.microsoft.com/office/drawing/2014/main" val="435816452"/>
                  </a:ext>
                </a:extLst>
              </a:tr>
            </a:tbl>
          </a:graphicData>
        </a:graphic>
      </p:graphicFrame>
      <p:sp>
        <p:nvSpPr>
          <p:cNvPr id="10" name="TextBox 9">
            <a:extLst>
              <a:ext uri="{FF2B5EF4-FFF2-40B4-BE49-F238E27FC236}">
                <a16:creationId xmlns:a16="http://schemas.microsoft.com/office/drawing/2014/main" id="{C9C3C17E-0E34-56CA-C9E2-E2148FA39DDD}"/>
              </a:ext>
            </a:extLst>
          </p:cNvPr>
          <p:cNvSpPr txBox="1"/>
          <p:nvPr/>
        </p:nvSpPr>
        <p:spPr>
          <a:xfrm>
            <a:off x="1064940" y="585882"/>
            <a:ext cx="6235391" cy="523220"/>
          </a:xfrm>
          <a:prstGeom prst="rect">
            <a:avLst/>
          </a:prstGeom>
          <a:noFill/>
        </p:spPr>
        <p:txBody>
          <a:bodyPr wrap="square">
            <a:spAutoFit/>
          </a:bodyPr>
          <a:lstStyle/>
          <a:p>
            <a:r>
              <a:rPr lang="en-US" dirty="0"/>
              <a:t>After removing infrequent items and re-ordering them in the descending order of their frequency, we get:</a:t>
            </a:r>
          </a:p>
        </p:txBody>
      </p:sp>
      <p:sp>
        <p:nvSpPr>
          <p:cNvPr id="2" name="TextBox 1">
            <a:extLst>
              <a:ext uri="{FF2B5EF4-FFF2-40B4-BE49-F238E27FC236}">
                <a16:creationId xmlns:a16="http://schemas.microsoft.com/office/drawing/2014/main" id="{1137AAA1-F30D-09A1-023F-D7EE744CC4A2}"/>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6</a:t>
            </a:fld>
            <a:endParaRPr lang="en-US" dirty="0">
              <a:latin typeface="ff3"/>
            </a:endParaRPr>
          </a:p>
        </p:txBody>
      </p:sp>
    </p:spTree>
    <p:extLst>
      <p:ext uri="{BB962C8B-B14F-4D97-AF65-F5344CB8AC3E}">
        <p14:creationId xmlns:p14="http://schemas.microsoft.com/office/powerpoint/2010/main" val="22415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diagram of a diagram&#10;&#10;Description automatically generated">
            <a:extLst>
              <a:ext uri="{FF2B5EF4-FFF2-40B4-BE49-F238E27FC236}">
                <a16:creationId xmlns:a16="http://schemas.microsoft.com/office/drawing/2014/main" id="{7188273B-86B9-EFA7-F91C-CD3403CD0C5F}"/>
              </a:ext>
            </a:extLst>
          </p:cNvPr>
          <p:cNvPicPr>
            <a:picLocks noChangeAspect="1"/>
          </p:cNvPicPr>
          <p:nvPr/>
        </p:nvPicPr>
        <p:blipFill rotWithShape="1">
          <a:blip r:embed="rId2"/>
          <a:srcRect b="15592"/>
          <a:stretch/>
        </p:blipFill>
        <p:spPr>
          <a:xfrm>
            <a:off x="1451389" y="0"/>
            <a:ext cx="6241221" cy="4341541"/>
          </a:xfrm>
          <a:prstGeom prst="rect">
            <a:avLst/>
          </a:prstGeom>
        </p:spPr>
      </p:pic>
      <p:sp>
        <p:nvSpPr>
          <p:cNvPr id="22" name="TextBox 21">
            <a:extLst>
              <a:ext uri="{FF2B5EF4-FFF2-40B4-BE49-F238E27FC236}">
                <a16:creationId xmlns:a16="http://schemas.microsoft.com/office/drawing/2014/main" id="{AFDF0FE6-FCE1-C206-164B-19D61D987F8B}"/>
              </a:ext>
            </a:extLst>
          </p:cNvPr>
          <p:cNvSpPr txBox="1"/>
          <p:nvPr/>
        </p:nvSpPr>
        <p:spPr>
          <a:xfrm>
            <a:off x="373565" y="1050444"/>
            <a:ext cx="2860288" cy="646331"/>
          </a:xfrm>
          <a:prstGeom prst="rect">
            <a:avLst/>
          </a:prstGeom>
          <a:noFill/>
        </p:spPr>
        <p:txBody>
          <a:bodyPr wrap="square">
            <a:spAutoFit/>
          </a:bodyPr>
          <a:lstStyle/>
          <a:p>
            <a:r>
              <a:rPr lang="en-US" sz="1600" b="1" i="0" dirty="0">
                <a:solidFill>
                  <a:schemeClr val="tx1">
                    <a:lumMod val="50000"/>
                  </a:schemeClr>
                </a:solidFill>
                <a:effectLst/>
                <a:latin typeface="__Source_Sans_Pro_fea366"/>
              </a:rPr>
              <a:t>Transactions</a:t>
            </a:r>
          </a:p>
          <a:p>
            <a:endParaRPr lang="en-US" sz="400" b="1" i="0" dirty="0">
              <a:solidFill>
                <a:schemeClr val="tx1">
                  <a:lumMod val="50000"/>
                </a:schemeClr>
              </a:solidFill>
              <a:effectLst/>
              <a:latin typeface="__Source_Sans_Pro_fea366"/>
            </a:endParaRPr>
          </a:p>
          <a:p>
            <a:r>
              <a:rPr lang="en-US" sz="1600" b="1" i="0" dirty="0">
                <a:solidFill>
                  <a:schemeClr val="tx1">
                    <a:lumMod val="50000"/>
                  </a:schemeClr>
                </a:solidFill>
                <a:effectLst/>
                <a:latin typeface="__Source_Sans_Pro_fea366"/>
              </a:rPr>
              <a:t>1. {K, E, M, O, Y}: </a:t>
            </a:r>
            <a:endParaRPr lang="en-US" sz="1600" dirty="0">
              <a:solidFill>
                <a:schemeClr val="tx1">
                  <a:lumMod val="50000"/>
                </a:schemeClr>
              </a:solidFill>
            </a:endParaRPr>
          </a:p>
        </p:txBody>
      </p:sp>
      <p:sp>
        <p:nvSpPr>
          <p:cNvPr id="2" name="TextBox 1">
            <a:extLst>
              <a:ext uri="{FF2B5EF4-FFF2-40B4-BE49-F238E27FC236}">
                <a16:creationId xmlns:a16="http://schemas.microsoft.com/office/drawing/2014/main" id="{6EAC831C-7E0E-EDDE-B271-FCBB4AB021CB}"/>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7</a:t>
            </a:fld>
            <a:endParaRPr lang="en-US" dirty="0">
              <a:latin typeface="ff3"/>
            </a:endParaRPr>
          </a:p>
        </p:txBody>
      </p:sp>
    </p:spTree>
    <p:extLst>
      <p:ext uri="{BB962C8B-B14F-4D97-AF65-F5344CB8AC3E}">
        <p14:creationId xmlns:p14="http://schemas.microsoft.com/office/powerpoint/2010/main" val="340923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diagram of a diagram&#10;&#10;Description automatically generated">
            <a:extLst>
              <a:ext uri="{FF2B5EF4-FFF2-40B4-BE49-F238E27FC236}">
                <a16:creationId xmlns:a16="http://schemas.microsoft.com/office/drawing/2014/main" id="{7188273B-86B9-EFA7-F91C-CD3403CD0C5F}"/>
              </a:ext>
            </a:extLst>
          </p:cNvPr>
          <p:cNvPicPr>
            <a:picLocks noChangeAspect="1"/>
          </p:cNvPicPr>
          <p:nvPr/>
        </p:nvPicPr>
        <p:blipFill rotWithShape="1">
          <a:blip r:embed="rId2"/>
          <a:srcRect b="15592"/>
          <a:stretch/>
        </p:blipFill>
        <p:spPr>
          <a:xfrm>
            <a:off x="1451389" y="0"/>
            <a:ext cx="6241221" cy="4341541"/>
          </a:xfrm>
          <a:prstGeom prst="rect">
            <a:avLst/>
          </a:prstGeom>
        </p:spPr>
      </p:pic>
      <p:sp>
        <p:nvSpPr>
          <p:cNvPr id="22" name="TextBox 21">
            <a:extLst>
              <a:ext uri="{FF2B5EF4-FFF2-40B4-BE49-F238E27FC236}">
                <a16:creationId xmlns:a16="http://schemas.microsoft.com/office/drawing/2014/main" id="{AFDF0FE6-FCE1-C206-164B-19D61D987F8B}"/>
              </a:ext>
            </a:extLst>
          </p:cNvPr>
          <p:cNvSpPr txBox="1"/>
          <p:nvPr/>
        </p:nvSpPr>
        <p:spPr>
          <a:xfrm>
            <a:off x="373565" y="1050444"/>
            <a:ext cx="2860288" cy="646331"/>
          </a:xfrm>
          <a:prstGeom prst="rect">
            <a:avLst/>
          </a:prstGeom>
          <a:noFill/>
        </p:spPr>
        <p:txBody>
          <a:bodyPr wrap="square">
            <a:spAutoFit/>
          </a:bodyPr>
          <a:lstStyle/>
          <a:p>
            <a:r>
              <a:rPr lang="en-US" sz="1600" b="1" i="0" dirty="0">
                <a:solidFill>
                  <a:schemeClr val="tx1">
                    <a:lumMod val="50000"/>
                  </a:schemeClr>
                </a:solidFill>
                <a:effectLst/>
                <a:latin typeface="__Source_Sans_Pro_fea366"/>
              </a:rPr>
              <a:t>Transactions</a:t>
            </a:r>
          </a:p>
          <a:p>
            <a:endParaRPr lang="en-US" sz="400" b="1" i="0" dirty="0">
              <a:solidFill>
                <a:schemeClr val="tx1">
                  <a:lumMod val="50000"/>
                </a:schemeClr>
              </a:solidFill>
              <a:effectLst/>
              <a:latin typeface="__Source_Sans_Pro_fea366"/>
            </a:endParaRPr>
          </a:p>
          <a:p>
            <a:r>
              <a:rPr lang="en-US" sz="1600" b="1" i="0" dirty="0">
                <a:solidFill>
                  <a:schemeClr val="tx1">
                    <a:lumMod val="50000"/>
                  </a:schemeClr>
                </a:solidFill>
                <a:effectLst/>
                <a:latin typeface="__Source_Sans_Pro_fea366"/>
              </a:rPr>
              <a:t>1. {K, E, M, O, Y}: </a:t>
            </a:r>
            <a:endParaRPr lang="en-US" sz="1600" dirty="0">
              <a:solidFill>
                <a:schemeClr val="tx1">
                  <a:lumMod val="50000"/>
                </a:schemeClr>
              </a:solidFill>
            </a:endParaRPr>
          </a:p>
        </p:txBody>
      </p:sp>
      <p:sp>
        <p:nvSpPr>
          <p:cNvPr id="24" name="TextBox 23">
            <a:extLst>
              <a:ext uri="{FF2B5EF4-FFF2-40B4-BE49-F238E27FC236}">
                <a16:creationId xmlns:a16="http://schemas.microsoft.com/office/drawing/2014/main" id="{D02F0927-7CA4-AEEA-B362-34F34E0C05A9}"/>
              </a:ext>
            </a:extLst>
          </p:cNvPr>
          <p:cNvSpPr txBox="1"/>
          <p:nvPr/>
        </p:nvSpPr>
        <p:spPr>
          <a:xfrm>
            <a:off x="373565" y="1696775"/>
            <a:ext cx="1730298" cy="338554"/>
          </a:xfrm>
          <a:prstGeom prst="rect">
            <a:avLst/>
          </a:prstGeom>
          <a:noFill/>
        </p:spPr>
        <p:txBody>
          <a:bodyPr wrap="square">
            <a:spAutoFit/>
          </a:bodyPr>
          <a:lstStyle/>
          <a:p>
            <a:r>
              <a:rPr lang="en-US" sz="1600" b="1" dirty="0">
                <a:solidFill>
                  <a:schemeClr val="tx1">
                    <a:lumMod val="50000"/>
                  </a:schemeClr>
                </a:solidFill>
                <a:latin typeface="__Source_Sans_Pro_fea366"/>
              </a:rPr>
              <a:t>2. {K, E, O, Y}: </a:t>
            </a:r>
          </a:p>
        </p:txBody>
      </p:sp>
      <p:pic>
        <p:nvPicPr>
          <p:cNvPr id="26" name="Picture 25" descr="A diagram of a diagram&#10;&#10;Description automatically generated">
            <a:extLst>
              <a:ext uri="{FF2B5EF4-FFF2-40B4-BE49-F238E27FC236}">
                <a16:creationId xmlns:a16="http://schemas.microsoft.com/office/drawing/2014/main" id="{D47CF206-B684-A565-9383-164FA067C515}"/>
              </a:ext>
            </a:extLst>
          </p:cNvPr>
          <p:cNvPicPr>
            <a:picLocks noChangeAspect="1"/>
          </p:cNvPicPr>
          <p:nvPr/>
        </p:nvPicPr>
        <p:blipFill rotWithShape="1">
          <a:blip r:embed="rId3"/>
          <a:srcRect l="8549" b="15592"/>
          <a:stretch/>
        </p:blipFill>
        <p:spPr>
          <a:xfrm>
            <a:off x="1984917" y="0"/>
            <a:ext cx="5707693" cy="4341541"/>
          </a:xfrm>
          <a:prstGeom prst="rect">
            <a:avLst/>
          </a:prstGeom>
        </p:spPr>
      </p:pic>
      <p:sp>
        <p:nvSpPr>
          <p:cNvPr id="2" name="TextBox 1">
            <a:extLst>
              <a:ext uri="{FF2B5EF4-FFF2-40B4-BE49-F238E27FC236}">
                <a16:creationId xmlns:a16="http://schemas.microsoft.com/office/drawing/2014/main" id="{6EAC831C-7E0E-EDDE-B271-FCBB4AB021CB}"/>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8</a:t>
            </a:fld>
            <a:endParaRPr lang="en-US" dirty="0">
              <a:latin typeface="ff3"/>
            </a:endParaRPr>
          </a:p>
        </p:txBody>
      </p:sp>
    </p:spTree>
    <p:extLst>
      <p:ext uri="{BB962C8B-B14F-4D97-AF65-F5344CB8AC3E}">
        <p14:creationId xmlns:p14="http://schemas.microsoft.com/office/powerpoint/2010/main" val="100983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diagram of a diagram&#10;&#10;Description automatically generated">
            <a:extLst>
              <a:ext uri="{FF2B5EF4-FFF2-40B4-BE49-F238E27FC236}">
                <a16:creationId xmlns:a16="http://schemas.microsoft.com/office/drawing/2014/main" id="{7188273B-86B9-EFA7-F91C-CD3403CD0C5F}"/>
              </a:ext>
            </a:extLst>
          </p:cNvPr>
          <p:cNvPicPr>
            <a:picLocks noChangeAspect="1"/>
          </p:cNvPicPr>
          <p:nvPr/>
        </p:nvPicPr>
        <p:blipFill rotWithShape="1">
          <a:blip r:embed="rId2"/>
          <a:srcRect b="15592"/>
          <a:stretch/>
        </p:blipFill>
        <p:spPr>
          <a:xfrm>
            <a:off x="1451389" y="0"/>
            <a:ext cx="6241221" cy="4341541"/>
          </a:xfrm>
          <a:prstGeom prst="rect">
            <a:avLst/>
          </a:prstGeom>
        </p:spPr>
      </p:pic>
      <p:sp>
        <p:nvSpPr>
          <p:cNvPr id="22" name="TextBox 21">
            <a:extLst>
              <a:ext uri="{FF2B5EF4-FFF2-40B4-BE49-F238E27FC236}">
                <a16:creationId xmlns:a16="http://schemas.microsoft.com/office/drawing/2014/main" id="{AFDF0FE6-FCE1-C206-164B-19D61D987F8B}"/>
              </a:ext>
            </a:extLst>
          </p:cNvPr>
          <p:cNvSpPr txBox="1"/>
          <p:nvPr/>
        </p:nvSpPr>
        <p:spPr>
          <a:xfrm>
            <a:off x="373565" y="1050444"/>
            <a:ext cx="2860288" cy="646331"/>
          </a:xfrm>
          <a:prstGeom prst="rect">
            <a:avLst/>
          </a:prstGeom>
          <a:noFill/>
        </p:spPr>
        <p:txBody>
          <a:bodyPr wrap="square">
            <a:spAutoFit/>
          </a:bodyPr>
          <a:lstStyle/>
          <a:p>
            <a:r>
              <a:rPr lang="en-US" sz="1600" b="1" i="0" dirty="0">
                <a:solidFill>
                  <a:schemeClr val="tx1">
                    <a:lumMod val="50000"/>
                  </a:schemeClr>
                </a:solidFill>
                <a:effectLst/>
                <a:latin typeface="__Source_Sans_Pro_fea366"/>
              </a:rPr>
              <a:t>Transactions</a:t>
            </a:r>
          </a:p>
          <a:p>
            <a:endParaRPr lang="en-US" sz="400" b="1" i="0" dirty="0">
              <a:solidFill>
                <a:schemeClr val="tx1">
                  <a:lumMod val="50000"/>
                </a:schemeClr>
              </a:solidFill>
              <a:effectLst/>
              <a:latin typeface="__Source_Sans_Pro_fea366"/>
            </a:endParaRPr>
          </a:p>
          <a:p>
            <a:r>
              <a:rPr lang="en-US" sz="1600" b="1" i="0" dirty="0">
                <a:solidFill>
                  <a:schemeClr val="tx1">
                    <a:lumMod val="50000"/>
                  </a:schemeClr>
                </a:solidFill>
                <a:effectLst/>
                <a:latin typeface="__Source_Sans_Pro_fea366"/>
              </a:rPr>
              <a:t>1. {K, E, M, O, Y}:</a:t>
            </a:r>
            <a:endParaRPr lang="en-US" sz="1600" dirty="0">
              <a:solidFill>
                <a:schemeClr val="tx1">
                  <a:lumMod val="50000"/>
                </a:schemeClr>
              </a:solidFill>
            </a:endParaRPr>
          </a:p>
        </p:txBody>
      </p:sp>
      <p:sp>
        <p:nvSpPr>
          <p:cNvPr id="24" name="TextBox 23">
            <a:extLst>
              <a:ext uri="{FF2B5EF4-FFF2-40B4-BE49-F238E27FC236}">
                <a16:creationId xmlns:a16="http://schemas.microsoft.com/office/drawing/2014/main" id="{D02F0927-7CA4-AEEA-B362-34F34E0C05A9}"/>
              </a:ext>
            </a:extLst>
          </p:cNvPr>
          <p:cNvSpPr txBox="1"/>
          <p:nvPr/>
        </p:nvSpPr>
        <p:spPr>
          <a:xfrm>
            <a:off x="373565" y="1696775"/>
            <a:ext cx="1745167" cy="338554"/>
          </a:xfrm>
          <a:prstGeom prst="rect">
            <a:avLst/>
          </a:prstGeom>
          <a:noFill/>
        </p:spPr>
        <p:txBody>
          <a:bodyPr wrap="square">
            <a:spAutoFit/>
          </a:bodyPr>
          <a:lstStyle/>
          <a:p>
            <a:r>
              <a:rPr lang="en-US" sz="1600" b="1" dirty="0">
                <a:solidFill>
                  <a:schemeClr val="tx1">
                    <a:lumMod val="50000"/>
                  </a:schemeClr>
                </a:solidFill>
                <a:latin typeface="__Source_Sans_Pro_fea366"/>
              </a:rPr>
              <a:t>2. {K, E, O, Y}: </a:t>
            </a:r>
          </a:p>
        </p:txBody>
      </p:sp>
      <p:pic>
        <p:nvPicPr>
          <p:cNvPr id="26" name="Picture 25" descr="A diagram of a diagram&#10;&#10;Description automatically generated">
            <a:extLst>
              <a:ext uri="{FF2B5EF4-FFF2-40B4-BE49-F238E27FC236}">
                <a16:creationId xmlns:a16="http://schemas.microsoft.com/office/drawing/2014/main" id="{D47CF206-B684-A565-9383-164FA067C515}"/>
              </a:ext>
            </a:extLst>
          </p:cNvPr>
          <p:cNvPicPr>
            <a:picLocks noChangeAspect="1"/>
          </p:cNvPicPr>
          <p:nvPr/>
        </p:nvPicPr>
        <p:blipFill rotWithShape="1">
          <a:blip r:embed="rId3"/>
          <a:srcRect l="8549" b="15592"/>
          <a:stretch/>
        </p:blipFill>
        <p:spPr>
          <a:xfrm>
            <a:off x="1984917" y="0"/>
            <a:ext cx="5707693" cy="4341541"/>
          </a:xfrm>
          <a:prstGeom prst="rect">
            <a:avLst/>
          </a:prstGeom>
        </p:spPr>
      </p:pic>
      <p:sp>
        <p:nvSpPr>
          <p:cNvPr id="28" name="TextBox 27">
            <a:extLst>
              <a:ext uri="{FF2B5EF4-FFF2-40B4-BE49-F238E27FC236}">
                <a16:creationId xmlns:a16="http://schemas.microsoft.com/office/drawing/2014/main" id="{2F1665B8-D5AC-C0B6-BCF4-30D15654802F}"/>
              </a:ext>
            </a:extLst>
          </p:cNvPr>
          <p:cNvSpPr txBox="1"/>
          <p:nvPr/>
        </p:nvSpPr>
        <p:spPr>
          <a:xfrm>
            <a:off x="373564" y="2035329"/>
            <a:ext cx="1745167" cy="338554"/>
          </a:xfrm>
          <a:prstGeom prst="rect">
            <a:avLst/>
          </a:prstGeom>
          <a:noFill/>
        </p:spPr>
        <p:txBody>
          <a:bodyPr wrap="square">
            <a:spAutoFit/>
          </a:bodyPr>
          <a:lstStyle/>
          <a:p>
            <a:r>
              <a:rPr lang="en-US" sz="1600" b="1" dirty="0">
                <a:solidFill>
                  <a:schemeClr val="tx1">
                    <a:lumMod val="50000"/>
                  </a:schemeClr>
                </a:solidFill>
                <a:latin typeface="__Source_Sans_Pro_fea366"/>
              </a:rPr>
              <a:t>3. {K, E, M}: </a:t>
            </a:r>
          </a:p>
        </p:txBody>
      </p:sp>
      <p:pic>
        <p:nvPicPr>
          <p:cNvPr id="30" name="Picture 29" descr="A diagram of a diagram&#10;&#10;Description automatically generated">
            <a:extLst>
              <a:ext uri="{FF2B5EF4-FFF2-40B4-BE49-F238E27FC236}">
                <a16:creationId xmlns:a16="http://schemas.microsoft.com/office/drawing/2014/main" id="{7012E465-7FFC-B469-FBB8-05C6080FDC93}"/>
              </a:ext>
            </a:extLst>
          </p:cNvPr>
          <p:cNvPicPr>
            <a:picLocks noChangeAspect="1"/>
          </p:cNvPicPr>
          <p:nvPr/>
        </p:nvPicPr>
        <p:blipFill rotWithShape="1">
          <a:blip r:embed="rId4"/>
          <a:srcRect l="19242" b="15592"/>
          <a:stretch/>
        </p:blipFill>
        <p:spPr>
          <a:xfrm>
            <a:off x="2652259" y="0"/>
            <a:ext cx="5040351" cy="4341541"/>
          </a:xfrm>
          <a:prstGeom prst="rect">
            <a:avLst/>
          </a:prstGeom>
        </p:spPr>
      </p:pic>
      <p:sp>
        <p:nvSpPr>
          <p:cNvPr id="2" name="TextBox 1">
            <a:extLst>
              <a:ext uri="{FF2B5EF4-FFF2-40B4-BE49-F238E27FC236}">
                <a16:creationId xmlns:a16="http://schemas.microsoft.com/office/drawing/2014/main" id="{6EAC831C-7E0E-EDDE-B271-FCBB4AB021CB}"/>
              </a:ext>
            </a:extLst>
          </p:cNvPr>
          <p:cNvSpPr txBox="1"/>
          <p:nvPr/>
        </p:nvSpPr>
        <p:spPr>
          <a:xfrm>
            <a:off x="857075" y="4542825"/>
            <a:ext cx="845127" cy="307777"/>
          </a:xfrm>
          <a:prstGeom prst="rect">
            <a:avLst/>
          </a:prstGeom>
          <a:noFill/>
        </p:spPr>
        <p:txBody>
          <a:bodyPr wrap="square">
            <a:spAutoFit/>
          </a:bodyPr>
          <a:lstStyle/>
          <a:p>
            <a:fld id="{10179EAC-58BD-4BC2-B17B-A2F0CB53BDF9}" type="slidenum">
              <a:rPr lang="en-US" smtClean="0">
                <a:latin typeface="ff3"/>
              </a:rPr>
              <a:t>9</a:t>
            </a:fld>
            <a:endParaRPr lang="en-US" dirty="0">
              <a:latin typeface="ff3"/>
            </a:endParaRPr>
          </a:p>
        </p:txBody>
      </p:sp>
    </p:spTree>
    <p:extLst>
      <p:ext uri="{BB962C8B-B14F-4D97-AF65-F5344CB8AC3E}">
        <p14:creationId xmlns:p14="http://schemas.microsoft.com/office/powerpoint/2010/main" val="288758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Lst>
  </p:timing>
</p:sld>
</file>

<file path=ppt/theme/theme1.xml><?xml version="1.0" encoding="utf-8"?>
<a:theme xmlns:a="http://schemas.openxmlformats.org/drawingml/2006/main" name="Impact of Methamphetamine Use on Society by Slidesgo">
  <a:themeElements>
    <a:clrScheme name="Simple Light">
      <a:dk1>
        <a:srgbClr val="434343"/>
      </a:dk1>
      <a:lt1>
        <a:srgbClr val="FFFFFF"/>
      </a:lt1>
      <a:dk2>
        <a:srgbClr val="FF52EC"/>
      </a:dk2>
      <a:lt2>
        <a:srgbClr val="AC7BF6"/>
      </a:lt2>
      <a:accent1>
        <a:srgbClr val="7FB1F2"/>
      </a:accent1>
      <a:accent2>
        <a:srgbClr val="EFEFE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1669</Words>
  <Application>Microsoft Office PowerPoint</Application>
  <PresentationFormat>On-screen Show (16:9)</PresentationFormat>
  <Paragraphs>201</Paragraphs>
  <Slides>21</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Source Sans 3</vt:lpstr>
      <vt:lpstr>Inter</vt:lpstr>
      <vt:lpstr>ff3</vt:lpstr>
      <vt:lpstr>__Source_Sans_Pro_fea366</vt:lpstr>
      <vt:lpstr>Cambria Math</vt:lpstr>
      <vt:lpstr>Nunito Light</vt:lpstr>
      <vt:lpstr>source-serif-pro</vt:lpstr>
      <vt:lpstr>sohne</vt:lpstr>
      <vt:lpstr>Nobile</vt:lpstr>
      <vt:lpstr>Arial</vt:lpstr>
      <vt:lpstr>Söhne</vt:lpstr>
      <vt:lpstr>ui-sans-serif</vt:lpstr>
      <vt:lpstr>Bebas Neue</vt:lpstr>
      <vt:lpstr>PT Sans</vt:lpstr>
      <vt:lpstr>Impact of Methamphetamine Use on Society by Slidesgo</vt:lpstr>
      <vt:lpstr>FP Growth</vt:lpstr>
      <vt:lpstr>Introduction to the Algorithm:</vt:lpstr>
      <vt:lpstr>Theoretical Foundations/Framework: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Real-world Applications </vt:lpstr>
      <vt:lpstr>PowerPoint Presentation</vt:lpstr>
      <vt:lpstr>PowerPoint Presentation</vt:lpstr>
      <vt:lpstr>PowerPoint Presentation</vt:lpstr>
      <vt:lpstr>PowerPoint Presentation</vt:lpstr>
      <vt:lpstr>PowerPoint Presentation</vt:lpstr>
      <vt:lpstr>Use Case/Example Scenario </vt:lpstr>
      <vt:lpstr>Conclusion and Discussion: </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rvani</dc:creator>
  <cp:lastModifiedBy>Arzuman Həsənov</cp:lastModifiedBy>
  <cp:revision>11</cp:revision>
  <dcterms:modified xsi:type="dcterms:W3CDTF">2023-11-02T20:11:57Z</dcterms:modified>
</cp:coreProperties>
</file>